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7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2" r:id="rId10"/>
    <p:sldId id="273" r:id="rId11"/>
    <p:sldId id="274" r:id="rId12"/>
    <p:sldId id="275" r:id="rId13"/>
    <p:sldId id="280" r:id="rId14"/>
    <p:sldId id="281" r:id="rId15"/>
    <p:sldId id="282" r:id="rId16"/>
    <p:sldId id="283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6F24AC0C-A34C-4686-9B69-E0FA0F14904D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F2850EBB-43B7-4843-B543-3F14ABB37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42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D89EA3C7-F223-469C-B13A-F8F6CAC1B17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7" tIns="48324" rIns="96647" bIns="483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9E314BB7-C29A-44E2-8191-EA8BBED34C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7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14BB7-C29A-44E2-8191-EA8BBED34C1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32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43AEB-0972-4085-AFD8-CA2BA7CCE3F0}" type="slidenum">
              <a:rPr lang="en-GB" altLang="en-US" smtClean="0"/>
              <a:pPr/>
              <a:t>2</a:t>
            </a:fld>
            <a:endParaRPr lang="en-GB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h-TH" altLang="en-GB" smtClean="0"/>
          </a:p>
        </p:txBody>
      </p:sp>
    </p:spTree>
    <p:extLst>
      <p:ext uri="{BB962C8B-B14F-4D97-AF65-F5344CB8AC3E}">
        <p14:creationId xmlns:p14="http://schemas.microsoft.com/office/powerpoint/2010/main" val="3560032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43AEB-0972-4085-AFD8-CA2BA7CCE3F0}" type="slidenum">
              <a:rPr lang="en-GB" altLang="en-US" smtClean="0"/>
              <a:pPr/>
              <a:t>3</a:t>
            </a:fld>
            <a:endParaRPr lang="en-GB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h-TH" altLang="en-GB" smtClean="0"/>
          </a:p>
        </p:txBody>
      </p:sp>
    </p:spTree>
    <p:extLst>
      <p:ext uri="{BB962C8B-B14F-4D97-AF65-F5344CB8AC3E}">
        <p14:creationId xmlns:p14="http://schemas.microsoft.com/office/powerpoint/2010/main" val="3383337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A53DB-769D-48CD-9D44-2E938A6718E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L1-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43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483242" y="0"/>
            <a:ext cx="660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L1-</a:t>
            </a:r>
            <a:fld id="{0BCAD719-5CE8-4432-93AC-AFE6484B36F6}" type="slidenum">
              <a:rPr lang="en-US" sz="1400" smtClean="0"/>
              <a:t>‹#›</a:t>
            </a:fld>
            <a:endParaRPr lang="en-US" sz="1400" dirty="0" smtClean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4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39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41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28" Type="http://schemas.openxmlformats.org/officeDocument/2006/relationships/image" Target="../media/image41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40.bin"/><Relationship Id="rId30" Type="http://schemas.openxmlformats.org/officeDocument/2006/relationships/image" Target="../media/image4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3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28" Type="http://schemas.openxmlformats.org/officeDocument/2006/relationships/image" Target="../media/image55.wmf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CHBE 424: </a:t>
            </a:r>
            <a:br>
              <a:rPr lang="en-US" smtClean="0"/>
            </a:br>
            <a:r>
              <a:rPr lang="en-US" smtClean="0"/>
              <a:t>Chemical Reaction Engineering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&amp; Lecture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950656" y="144959"/>
            <a:ext cx="72426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Basic Molar Balance (BMB)</a:t>
            </a:r>
            <a:endParaRPr lang="en-US" sz="4400" dirty="0">
              <a:solidFill>
                <a:srgbClr val="7030A0"/>
              </a:solidFill>
            </a:endParaRPr>
          </a:p>
        </p:txBody>
      </p:sp>
      <p:graphicFrame>
        <p:nvGraphicFramePr>
          <p:cNvPr id="8194" name="Object 7"/>
          <p:cNvGraphicFramePr>
            <a:graphicFrameLocks noChangeAspect="1"/>
          </p:cNvGraphicFramePr>
          <p:nvPr/>
        </p:nvGraphicFramePr>
        <p:xfrm>
          <a:off x="533400" y="2362200"/>
          <a:ext cx="7694613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8" name="Equation" r:id="rId3" imgW="7391160" imgH="1396800" progId="Equation.3">
                  <p:embed/>
                </p:oleObj>
              </mc:Choice>
              <mc:Fallback>
                <p:oleObj name="Equation" r:id="rId3" imgW="7391160" imgH="1396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7694613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39271" y="914400"/>
            <a:ext cx="8599929" cy="1323440"/>
            <a:chOff x="544920" y="2711588"/>
            <a:chExt cx="8599032" cy="1323001"/>
          </a:xfrm>
        </p:grpSpPr>
        <p:sp>
          <p:nvSpPr>
            <p:cNvPr id="8199" name="TextBox 8"/>
            <p:cNvSpPr txBox="1">
              <a:spLocks noChangeArrowheads="1"/>
            </p:cNvSpPr>
            <p:nvPr/>
          </p:nvSpPr>
          <p:spPr bwMode="auto">
            <a:xfrm>
              <a:off x="544920" y="2711588"/>
              <a:ext cx="1324372" cy="13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flow of j into syste</a:t>
              </a:r>
              <a:r>
                <a:rPr lang="en-US" sz="2000" dirty="0">
                  <a:solidFill>
                    <a:srgbClr val="363FFA"/>
                  </a:solidFill>
                </a:rPr>
                <a:t>m</a:t>
              </a:r>
            </a:p>
          </p:txBody>
        </p:sp>
        <p:sp>
          <p:nvSpPr>
            <p:cNvPr id="8200" name="TextBox 9"/>
            <p:cNvSpPr txBox="1">
              <a:spLocks noChangeArrowheads="1"/>
            </p:cNvSpPr>
            <p:nvPr/>
          </p:nvSpPr>
          <p:spPr bwMode="auto">
            <a:xfrm>
              <a:off x="1687801" y="3142256"/>
              <a:ext cx="2872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8201" name="TextBox 10"/>
            <p:cNvSpPr txBox="1">
              <a:spLocks noChangeArrowheads="1"/>
            </p:cNvSpPr>
            <p:nvPr/>
          </p:nvSpPr>
          <p:spPr bwMode="auto">
            <a:xfrm>
              <a:off x="2030187" y="2711588"/>
              <a:ext cx="1105263" cy="13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flow of j out of syste</a:t>
              </a:r>
              <a:r>
                <a:rPr lang="en-US" sz="2000" dirty="0">
                  <a:solidFill>
                    <a:srgbClr val="363FFA"/>
                  </a:solidFill>
                </a:rPr>
                <a:t>m</a:t>
              </a:r>
            </a:p>
          </p:txBody>
        </p:sp>
        <p:sp>
          <p:nvSpPr>
            <p:cNvPr id="8202" name="TextBox 11"/>
            <p:cNvSpPr txBox="1">
              <a:spLocks noChangeArrowheads="1"/>
            </p:cNvSpPr>
            <p:nvPr/>
          </p:nvSpPr>
          <p:spPr bwMode="auto">
            <a:xfrm>
              <a:off x="2986241" y="3142256"/>
              <a:ext cx="3642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8203" name="TextBox 12"/>
            <p:cNvSpPr txBox="1">
              <a:spLocks noChangeArrowheads="1"/>
            </p:cNvSpPr>
            <p:nvPr/>
          </p:nvSpPr>
          <p:spPr bwMode="auto">
            <a:xfrm>
              <a:off x="3287262" y="2711589"/>
              <a:ext cx="1829181" cy="13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generation of j by chemical </a:t>
              </a:r>
              <a:r>
                <a:rPr lang="en-US" sz="2000" dirty="0" err="1" smtClean="0">
                  <a:solidFill>
                    <a:srgbClr val="363FFA"/>
                  </a:solidFill>
                </a:rPr>
                <a:t>rxn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8204" name="TextBox 13"/>
            <p:cNvSpPr txBox="1">
              <a:spLocks noChangeArrowheads="1"/>
            </p:cNvSpPr>
            <p:nvPr/>
          </p:nvSpPr>
          <p:spPr bwMode="auto">
            <a:xfrm>
              <a:off x="5110273" y="3142255"/>
              <a:ext cx="2872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8205" name="TextBox 14"/>
            <p:cNvSpPr txBox="1">
              <a:spLocks noChangeArrowheads="1"/>
            </p:cNvSpPr>
            <p:nvPr/>
          </p:nvSpPr>
          <p:spPr bwMode="auto">
            <a:xfrm>
              <a:off x="5334349" y="2865425"/>
              <a:ext cx="1839279" cy="1015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decomposition of j 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8206" name="TextBox 15"/>
            <p:cNvSpPr txBox="1">
              <a:spLocks noChangeArrowheads="1"/>
            </p:cNvSpPr>
            <p:nvPr/>
          </p:nvSpPr>
          <p:spPr bwMode="auto">
            <a:xfrm>
              <a:off x="7086767" y="3142255"/>
              <a:ext cx="3642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8207" name="TextBox 16"/>
            <p:cNvSpPr txBox="1">
              <a:spLocks noChangeArrowheads="1"/>
            </p:cNvSpPr>
            <p:nvPr/>
          </p:nvSpPr>
          <p:spPr bwMode="auto">
            <a:xfrm>
              <a:off x="7315152" y="3019262"/>
              <a:ext cx="1828800" cy="707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>
                  <a:solidFill>
                    <a:srgbClr val="363FFA"/>
                  </a:solidFill>
                </a:rPr>
                <a:t>R</a:t>
              </a:r>
              <a:r>
                <a:rPr lang="en-US" sz="2000" dirty="0" smtClean="0">
                  <a:solidFill>
                    <a:srgbClr val="363FFA"/>
                  </a:solidFill>
                </a:rPr>
                <a:t>ate of</a:t>
              </a:r>
            </a:p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16" name="Left Brace 15"/>
          <p:cNvSpPr/>
          <p:nvPr/>
        </p:nvSpPr>
        <p:spPr>
          <a:xfrm rot="16200000">
            <a:off x="4762500" y="700865"/>
            <a:ext cx="152400" cy="31242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04800" y="3810000"/>
            <a:ext cx="6756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the system is uniform throughout its entire volume, then:</a:t>
            </a:r>
            <a:endParaRPr lang="en-US" sz="20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4010025" y="4265612"/>
          <a:ext cx="11239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9" name="Equation" r:id="rId5" imgW="901440" imgH="368280" progId="Equation.3">
                  <p:embed/>
                </p:oleObj>
              </mc:Choice>
              <mc:Fallback>
                <p:oleObj name="Equation" r:id="rId5" imgW="901440" imgH="368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4265612"/>
                        <a:ext cx="112395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2720165" y="4800600"/>
            <a:ext cx="4899835" cy="1676400"/>
            <a:chOff x="2720165" y="4800600"/>
            <a:chExt cx="4899835" cy="1676400"/>
          </a:xfrm>
        </p:grpSpPr>
        <p:sp>
          <p:nvSpPr>
            <p:cNvPr id="28" name="TextBox 27"/>
            <p:cNvSpPr txBox="1"/>
            <p:nvPr/>
          </p:nvSpPr>
          <p:spPr>
            <a:xfrm>
              <a:off x="2720165" y="4954489"/>
              <a:ext cx="1600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Moles j generated per unit time</a:t>
              </a:r>
            </a:p>
            <a:p>
              <a:pPr algn="ctr"/>
              <a:r>
                <a:rPr lang="en-US" sz="2000" dirty="0" smtClean="0"/>
                <a:t>(mol/s) </a:t>
              </a:r>
              <a:endParaRPr lang="en-US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267200" y="5416153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=</a:t>
              </a:r>
              <a:endParaRPr lang="en-US" sz="2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563136" y="4800600"/>
              <a:ext cx="18288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Moles generated per unit time and volume (</a:t>
              </a:r>
              <a:r>
                <a:rPr lang="en-US" sz="2000" dirty="0" err="1" smtClean="0"/>
                <a:t>mol</a:t>
              </a:r>
              <a:r>
                <a:rPr lang="en-US" sz="2000" dirty="0" smtClean="0"/>
                <a:t>/s</a:t>
              </a:r>
              <a:r>
                <a:rPr lang="en-US" sz="2000" dirty="0" smtClean="0">
                  <a:latin typeface="Arial"/>
                  <a:cs typeface="Arial"/>
                </a:rPr>
                <a:t>•m</a:t>
              </a:r>
              <a:r>
                <a:rPr lang="en-US" sz="2000" baseline="30000" dirty="0" smtClean="0">
                  <a:latin typeface="Arial"/>
                  <a:cs typeface="Arial"/>
                </a:rPr>
                <a:t>3</a:t>
              </a:r>
              <a:r>
                <a:rPr lang="en-US" sz="2000" dirty="0" smtClean="0">
                  <a:latin typeface="Arial"/>
                  <a:cs typeface="Arial"/>
                </a:rPr>
                <a:t>)</a:t>
              </a:r>
              <a:endParaRPr lang="en-US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00800" y="5262265"/>
              <a:ext cx="1219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Volume</a:t>
              </a:r>
            </a:p>
            <a:p>
              <a:pPr algn="ctr"/>
              <a:r>
                <a:rPr lang="en-US" sz="2000" dirty="0" smtClean="0"/>
                <a:t>(m</a:t>
              </a:r>
              <a:r>
                <a:rPr lang="en-US" sz="2000" baseline="30000" dirty="0" smtClean="0"/>
                <a:t>3</a:t>
              </a:r>
              <a:r>
                <a:rPr lang="en-US" sz="2000" dirty="0" smtClean="0"/>
                <a:t>)</a:t>
              </a:r>
              <a:endParaRPr lang="en-US" sz="2000" dirty="0"/>
            </a:p>
          </p:txBody>
        </p:sp>
        <p:sp>
          <p:nvSpPr>
            <p:cNvPr id="32" name="Double Bracket 31"/>
            <p:cNvSpPr/>
            <p:nvPr/>
          </p:nvSpPr>
          <p:spPr>
            <a:xfrm>
              <a:off x="2743200" y="4953000"/>
              <a:ext cx="1578934" cy="1371600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uble Bracket 32"/>
            <p:cNvSpPr/>
            <p:nvPr/>
          </p:nvSpPr>
          <p:spPr>
            <a:xfrm>
              <a:off x="4572000" y="4800600"/>
              <a:ext cx="1828800" cy="1676400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uble Bracket 34"/>
            <p:cNvSpPr/>
            <p:nvPr/>
          </p:nvSpPr>
          <p:spPr>
            <a:xfrm>
              <a:off x="6477000" y="5181600"/>
              <a:ext cx="1066800" cy="838200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1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Non-Uniform Generation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Cube 6"/>
          <p:cNvSpPr>
            <a:spLocks noChangeAspect="1"/>
          </p:cNvSpPr>
          <p:nvPr/>
        </p:nvSpPr>
        <p:spPr>
          <a:xfrm>
            <a:off x="4724400" y="2315776"/>
            <a:ext cx="640080" cy="640080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V</a:t>
            </a:r>
            <a:endParaRPr lang="en-US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4495800" y="1248976"/>
            <a:ext cx="4495800" cy="2362200"/>
          </a:xfrm>
          <a:custGeom>
            <a:avLst/>
            <a:gdLst>
              <a:gd name="connsiteX0" fmla="*/ 515634 w 2676943"/>
              <a:gd name="connsiteY0" fmla="*/ 145473 h 2234046"/>
              <a:gd name="connsiteX1" fmla="*/ 307815 w 2676943"/>
              <a:gd name="connsiteY1" fmla="*/ 540328 h 2234046"/>
              <a:gd name="connsiteX2" fmla="*/ 172734 w 2676943"/>
              <a:gd name="connsiteY2" fmla="*/ 696191 h 2234046"/>
              <a:gd name="connsiteX3" fmla="*/ 141561 w 2676943"/>
              <a:gd name="connsiteY3" fmla="*/ 748146 h 2234046"/>
              <a:gd name="connsiteX4" fmla="*/ 99997 w 2676943"/>
              <a:gd name="connsiteY4" fmla="*/ 831273 h 2234046"/>
              <a:gd name="connsiteX5" fmla="*/ 58434 w 2676943"/>
              <a:gd name="connsiteY5" fmla="*/ 893618 h 2234046"/>
              <a:gd name="connsiteX6" fmla="*/ 48043 w 2676943"/>
              <a:gd name="connsiteY6" fmla="*/ 935182 h 2234046"/>
              <a:gd name="connsiteX7" fmla="*/ 27261 w 2676943"/>
              <a:gd name="connsiteY7" fmla="*/ 976746 h 2234046"/>
              <a:gd name="connsiteX8" fmla="*/ 16870 w 2676943"/>
              <a:gd name="connsiteY8" fmla="*/ 1007918 h 2234046"/>
              <a:gd name="connsiteX9" fmla="*/ 16870 w 2676943"/>
              <a:gd name="connsiteY9" fmla="*/ 1402773 h 2234046"/>
              <a:gd name="connsiteX10" fmla="*/ 27261 w 2676943"/>
              <a:gd name="connsiteY10" fmla="*/ 1444337 h 2234046"/>
              <a:gd name="connsiteX11" fmla="*/ 79215 w 2676943"/>
              <a:gd name="connsiteY11" fmla="*/ 1579418 h 2234046"/>
              <a:gd name="connsiteX12" fmla="*/ 99997 w 2676943"/>
              <a:gd name="connsiteY12" fmla="*/ 1672937 h 2234046"/>
              <a:gd name="connsiteX13" fmla="*/ 151952 w 2676943"/>
              <a:gd name="connsiteY13" fmla="*/ 1766455 h 2234046"/>
              <a:gd name="connsiteX14" fmla="*/ 172734 w 2676943"/>
              <a:gd name="connsiteY14" fmla="*/ 1839191 h 2234046"/>
              <a:gd name="connsiteX15" fmla="*/ 235079 w 2676943"/>
              <a:gd name="connsiteY15" fmla="*/ 1922318 h 2234046"/>
              <a:gd name="connsiteX16" fmla="*/ 328597 w 2676943"/>
              <a:gd name="connsiteY16" fmla="*/ 2005446 h 2234046"/>
              <a:gd name="connsiteX17" fmla="*/ 380552 w 2676943"/>
              <a:gd name="connsiteY17" fmla="*/ 2026228 h 2234046"/>
              <a:gd name="connsiteX18" fmla="*/ 422115 w 2676943"/>
              <a:gd name="connsiteY18" fmla="*/ 2067791 h 2234046"/>
              <a:gd name="connsiteX19" fmla="*/ 505243 w 2676943"/>
              <a:gd name="connsiteY19" fmla="*/ 2119746 h 2234046"/>
              <a:gd name="connsiteX20" fmla="*/ 629934 w 2676943"/>
              <a:gd name="connsiteY20" fmla="*/ 2161309 h 2234046"/>
              <a:gd name="connsiteX21" fmla="*/ 702670 w 2676943"/>
              <a:gd name="connsiteY21" fmla="*/ 2192482 h 2234046"/>
              <a:gd name="connsiteX22" fmla="*/ 900097 w 2676943"/>
              <a:gd name="connsiteY22" fmla="*/ 2234046 h 2234046"/>
              <a:gd name="connsiteX23" fmla="*/ 1544334 w 2676943"/>
              <a:gd name="connsiteY23" fmla="*/ 2202873 h 2234046"/>
              <a:gd name="connsiteX24" fmla="*/ 1669024 w 2676943"/>
              <a:gd name="connsiteY24" fmla="*/ 2182091 h 2234046"/>
              <a:gd name="connsiteX25" fmla="*/ 2250915 w 2676943"/>
              <a:gd name="connsiteY25" fmla="*/ 2171700 h 2234046"/>
              <a:gd name="connsiteX26" fmla="*/ 2323652 w 2676943"/>
              <a:gd name="connsiteY26" fmla="*/ 2150918 h 2234046"/>
              <a:gd name="connsiteX27" fmla="*/ 2458734 w 2676943"/>
              <a:gd name="connsiteY27" fmla="*/ 2088573 h 2234046"/>
              <a:gd name="connsiteX28" fmla="*/ 2573034 w 2676943"/>
              <a:gd name="connsiteY28" fmla="*/ 2005446 h 2234046"/>
              <a:gd name="connsiteX29" fmla="*/ 2604206 w 2676943"/>
              <a:gd name="connsiteY29" fmla="*/ 1943100 h 2234046"/>
              <a:gd name="connsiteX30" fmla="*/ 2645770 w 2676943"/>
              <a:gd name="connsiteY30" fmla="*/ 1880755 h 2234046"/>
              <a:gd name="connsiteX31" fmla="*/ 2676943 w 2676943"/>
              <a:gd name="connsiteY31" fmla="*/ 1745673 h 2234046"/>
              <a:gd name="connsiteX32" fmla="*/ 2656161 w 2676943"/>
              <a:gd name="connsiteY32" fmla="*/ 1413164 h 2234046"/>
              <a:gd name="connsiteX33" fmla="*/ 2645770 w 2676943"/>
              <a:gd name="connsiteY33" fmla="*/ 1371600 h 2234046"/>
              <a:gd name="connsiteX34" fmla="*/ 2624988 w 2676943"/>
              <a:gd name="connsiteY34" fmla="*/ 1215737 h 2234046"/>
              <a:gd name="connsiteX35" fmla="*/ 2604206 w 2676943"/>
              <a:gd name="connsiteY35" fmla="*/ 1174173 h 2234046"/>
              <a:gd name="connsiteX36" fmla="*/ 2583424 w 2676943"/>
              <a:gd name="connsiteY36" fmla="*/ 1101437 h 2234046"/>
              <a:gd name="connsiteX37" fmla="*/ 2562643 w 2676943"/>
              <a:gd name="connsiteY37" fmla="*/ 1059873 h 2234046"/>
              <a:gd name="connsiteX38" fmla="*/ 2541861 w 2676943"/>
              <a:gd name="connsiteY38" fmla="*/ 997528 h 2234046"/>
              <a:gd name="connsiteX39" fmla="*/ 2489906 w 2676943"/>
              <a:gd name="connsiteY39" fmla="*/ 914400 h 2234046"/>
              <a:gd name="connsiteX40" fmla="*/ 2458734 w 2676943"/>
              <a:gd name="connsiteY40" fmla="*/ 883228 h 2234046"/>
              <a:gd name="connsiteX41" fmla="*/ 2406779 w 2676943"/>
              <a:gd name="connsiteY41" fmla="*/ 810491 h 2234046"/>
              <a:gd name="connsiteX42" fmla="*/ 2344434 w 2676943"/>
              <a:gd name="connsiteY42" fmla="*/ 727364 h 2234046"/>
              <a:gd name="connsiteX43" fmla="*/ 2313261 w 2676943"/>
              <a:gd name="connsiteY43" fmla="*/ 696191 h 2234046"/>
              <a:gd name="connsiteX44" fmla="*/ 2271697 w 2676943"/>
              <a:gd name="connsiteY44" fmla="*/ 633846 h 2234046"/>
              <a:gd name="connsiteX45" fmla="*/ 2250915 w 2676943"/>
              <a:gd name="connsiteY45" fmla="*/ 602673 h 2234046"/>
              <a:gd name="connsiteX46" fmla="*/ 2219743 w 2676943"/>
              <a:gd name="connsiteY46" fmla="*/ 571500 h 2234046"/>
              <a:gd name="connsiteX47" fmla="*/ 2167788 w 2676943"/>
              <a:gd name="connsiteY47" fmla="*/ 488373 h 2234046"/>
              <a:gd name="connsiteX48" fmla="*/ 2126224 w 2676943"/>
              <a:gd name="connsiteY48" fmla="*/ 457200 h 2234046"/>
              <a:gd name="connsiteX49" fmla="*/ 2001534 w 2676943"/>
              <a:gd name="connsiteY49" fmla="*/ 353291 h 2234046"/>
              <a:gd name="connsiteX50" fmla="*/ 1949579 w 2676943"/>
              <a:gd name="connsiteY50" fmla="*/ 322118 h 2234046"/>
              <a:gd name="connsiteX51" fmla="*/ 1908015 w 2676943"/>
              <a:gd name="connsiteY51" fmla="*/ 280555 h 2234046"/>
              <a:gd name="connsiteX52" fmla="*/ 1876843 w 2676943"/>
              <a:gd name="connsiteY52" fmla="*/ 270164 h 2234046"/>
              <a:gd name="connsiteX53" fmla="*/ 1845670 w 2676943"/>
              <a:gd name="connsiteY53" fmla="*/ 249382 h 2234046"/>
              <a:gd name="connsiteX54" fmla="*/ 1793715 w 2676943"/>
              <a:gd name="connsiteY54" fmla="*/ 207818 h 2234046"/>
              <a:gd name="connsiteX55" fmla="*/ 1689806 w 2676943"/>
              <a:gd name="connsiteY55" fmla="*/ 155864 h 2234046"/>
              <a:gd name="connsiteX56" fmla="*/ 1606679 w 2676943"/>
              <a:gd name="connsiteY56" fmla="*/ 124691 h 2234046"/>
              <a:gd name="connsiteX57" fmla="*/ 1575506 w 2676943"/>
              <a:gd name="connsiteY57" fmla="*/ 103909 h 2234046"/>
              <a:gd name="connsiteX58" fmla="*/ 1544334 w 2676943"/>
              <a:gd name="connsiteY58" fmla="*/ 93518 h 2234046"/>
              <a:gd name="connsiteX59" fmla="*/ 1461206 w 2676943"/>
              <a:gd name="connsiteY59" fmla="*/ 72737 h 2234046"/>
              <a:gd name="connsiteX60" fmla="*/ 1367688 w 2676943"/>
              <a:gd name="connsiteY60" fmla="*/ 51955 h 2234046"/>
              <a:gd name="connsiteX61" fmla="*/ 1294952 w 2676943"/>
              <a:gd name="connsiteY61" fmla="*/ 31173 h 2234046"/>
              <a:gd name="connsiteX62" fmla="*/ 1097524 w 2676943"/>
              <a:gd name="connsiteY62" fmla="*/ 0 h 2234046"/>
              <a:gd name="connsiteX63" fmla="*/ 1004006 w 2676943"/>
              <a:gd name="connsiteY63" fmla="*/ 10391 h 2234046"/>
              <a:gd name="connsiteX64" fmla="*/ 972834 w 2676943"/>
              <a:gd name="connsiteY64" fmla="*/ 31173 h 2234046"/>
              <a:gd name="connsiteX65" fmla="*/ 910488 w 2676943"/>
              <a:gd name="connsiteY65" fmla="*/ 51955 h 2234046"/>
              <a:gd name="connsiteX66" fmla="*/ 879315 w 2676943"/>
              <a:gd name="connsiteY66" fmla="*/ 72737 h 2234046"/>
              <a:gd name="connsiteX67" fmla="*/ 775406 w 2676943"/>
              <a:gd name="connsiteY67" fmla="*/ 135082 h 2234046"/>
              <a:gd name="connsiteX68" fmla="*/ 744234 w 2676943"/>
              <a:gd name="connsiteY68" fmla="*/ 155864 h 2234046"/>
              <a:gd name="connsiteX69" fmla="*/ 681888 w 2676943"/>
              <a:gd name="connsiteY69" fmla="*/ 176646 h 2234046"/>
              <a:gd name="connsiteX70" fmla="*/ 515634 w 2676943"/>
              <a:gd name="connsiteY70" fmla="*/ 145473 h 2234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676943" h="2234046">
                <a:moveTo>
                  <a:pt x="515634" y="145473"/>
                </a:moveTo>
                <a:cubicBezTo>
                  <a:pt x="453289" y="206087"/>
                  <a:pt x="556101" y="185634"/>
                  <a:pt x="307815" y="540328"/>
                </a:cubicBezTo>
                <a:cubicBezTo>
                  <a:pt x="268389" y="596651"/>
                  <a:pt x="208106" y="637238"/>
                  <a:pt x="172734" y="696191"/>
                </a:cubicBezTo>
                <a:cubicBezTo>
                  <a:pt x="162343" y="713509"/>
                  <a:pt x="151136" y="730364"/>
                  <a:pt x="141561" y="748146"/>
                </a:cubicBezTo>
                <a:cubicBezTo>
                  <a:pt x="126873" y="775423"/>
                  <a:pt x="117181" y="805496"/>
                  <a:pt x="99997" y="831273"/>
                </a:cubicBezTo>
                <a:lnTo>
                  <a:pt x="58434" y="893618"/>
                </a:lnTo>
                <a:cubicBezTo>
                  <a:pt x="54970" y="907473"/>
                  <a:pt x="53057" y="921810"/>
                  <a:pt x="48043" y="935182"/>
                </a:cubicBezTo>
                <a:cubicBezTo>
                  <a:pt x="42604" y="949686"/>
                  <a:pt x="33363" y="962508"/>
                  <a:pt x="27261" y="976746"/>
                </a:cubicBezTo>
                <a:cubicBezTo>
                  <a:pt x="22946" y="986813"/>
                  <a:pt x="20334" y="997527"/>
                  <a:pt x="16870" y="1007918"/>
                </a:cubicBezTo>
                <a:cubicBezTo>
                  <a:pt x="3929" y="1202033"/>
                  <a:pt x="0" y="1175025"/>
                  <a:pt x="16870" y="1402773"/>
                </a:cubicBezTo>
                <a:cubicBezTo>
                  <a:pt x="17925" y="1417015"/>
                  <a:pt x="23503" y="1430559"/>
                  <a:pt x="27261" y="1444337"/>
                </a:cubicBezTo>
                <a:cubicBezTo>
                  <a:pt x="59360" y="1562031"/>
                  <a:pt x="32220" y="1473679"/>
                  <a:pt x="79215" y="1579418"/>
                </a:cubicBezTo>
                <a:cubicBezTo>
                  <a:pt x="104569" y="1636465"/>
                  <a:pt x="71839" y="1588463"/>
                  <a:pt x="99997" y="1672937"/>
                </a:cubicBezTo>
                <a:cubicBezTo>
                  <a:pt x="112249" y="1709693"/>
                  <a:pt x="131453" y="1735707"/>
                  <a:pt x="151952" y="1766455"/>
                </a:cubicBezTo>
                <a:cubicBezTo>
                  <a:pt x="155281" y="1779773"/>
                  <a:pt x="165281" y="1824284"/>
                  <a:pt x="172734" y="1839191"/>
                </a:cubicBezTo>
                <a:cubicBezTo>
                  <a:pt x="182867" y="1859458"/>
                  <a:pt x="226470" y="1912753"/>
                  <a:pt x="235079" y="1922318"/>
                </a:cubicBezTo>
                <a:cubicBezTo>
                  <a:pt x="256166" y="1945748"/>
                  <a:pt x="297926" y="1988406"/>
                  <a:pt x="328597" y="2005446"/>
                </a:cubicBezTo>
                <a:cubicBezTo>
                  <a:pt x="344902" y="2014504"/>
                  <a:pt x="363234" y="2019301"/>
                  <a:pt x="380552" y="2026228"/>
                </a:cubicBezTo>
                <a:cubicBezTo>
                  <a:pt x="394406" y="2040082"/>
                  <a:pt x="407370" y="2054889"/>
                  <a:pt x="422115" y="2067791"/>
                </a:cubicBezTo>
                <a:cubicBezTo>
                  <a:pt x="446635" y="2089246"/>
                  <a:pt x="474518" y="2108224"/>
                  <a:pt x="505243" y="2119746"/>
                </a:cubicBezTo>
                <a:cubicBezTo>
                  <a:pt x="546265" y="2135129"/>
                  <a:pt x="589665" y="2144050"/>
                  <a:pt x="629934" y="2161309"/>
                </a:cubicBezTo>
                <a:cubicBezTo>
                  <a:pt x="654179" y="2171700"/>
                  <a:pt x="677493" y="2184614"/>
                  <a:pt x="702670" y="2192482"/>
                </a:cubicBezTo>
                <a:cubicBezTo>
                  <a:pt x="727954" y="2200383"/>
                  <a:pt x="878492" y="2229725"/>
                  <a:pt x="900097" y="2234046"/>
                </a:cubicBezTo>
                <a:lnTo>
                  <a:pt x="1544334" y="2202873"/>
                </a:lnTo>
                <a:cubicBezTo>
                  <a:pt x="1586375" y="2200032"/>
                  <a:pt x="1626894" y="2182843"/>
                  <a:pt x="1669024" y="2182091"/>
                </a:cubicBezTo>
                <a:lnTo>
                  <a:pt x="2250915" y="2171700"/>
                </a:lnTo>
                <a:cubicBezTo>
                  <a:pt x="2275161" y="2164773"/>
                  <a:pt x="2299905" y="2159399"/>
                  <a:pt x="2323652" y="2150918"/>
                </a:cubicBezTo>
                <a:cubicBezTo>
                  <a:pt x="2352088" y="2140762"/>
                  <a:pt x="2430628" y="2104969"/>
                  <a:pt x="2458734" y="2088573"/>
                </a:cubicBezTo>
                <a:cubicBezTo>
                  <a:pt x="2508450" y="2059572"/>
                  <a:pt x="2529175" y="2040533"/>
                  <a:pt x="2573034" y="2005446"/>
                </a:cubicBezTo>
                <a:cubicBezTo>
                  <a:pt x="2583425" y="1984664"/>
                  <a:pt x="2592499" y="1963170"/>
                  <a:pt x="2604206" y="1943100"/>
                </a:cubicBezTo>
                <a:cubicBezTo>
                  <a:pt x="2616791" y="1921526"/>
                  <a:pt x="2635303" y="1903433"/>
                  <a:pt x="2645770" y="1880755"/>
                </a:cubicBezTo>
                <a:cubicBezTo>
                  <a:pt x="2663098" y="1843211"/>
                  <a:pt x="2670128" y="1786560"/>
                  <a:pt x="2676943" y="1745673"/>
                </a:cubicBezTo>
                <a:cubicBezTo>
                  <a:pt x="2670016" y="1634837"/>
                  <a:pt x="2665383" y="1523833"/>
                  <a:pt x="2656161" y="1413164"/>
                </a:cubicBezTo>
                <a:cubicBezTo>
                  <a:pt x="2654975" y="1398932"/>
                  <a:pt x="2647657" y="1385756"/>
                  <a:pt x="2645770" y="1371600"/>
                </a:cubicBezTo>
                <a:cubicBezTo>
                  <a:pt x="2640161" y="1329534"/>
                  <a:pt x="2642390" y="1262142"/>
                  <a:pt x="2624988" y="1215737"/>
                </a:cubicBezTo>
                <a:cubicBezTo>
                  <a:pt x="2619549" y="1201233"/>
                  <a:pt x="2610308" y="1188411"/>
                  <a:pt x="2604206" y="1174173"/>
                </a:cubicBezTo>
                <a:cubicBezTo>
                  <a:pt x="2579090" y="1115569"/>
                  <a:pt x="2609782" y="1171727"/>
                  <a:pt x="2583424" y="1101437"/>
                </a:cubicBezTo>
                <a:cubicBezTo>
                  <a:pt x="2577985" y="1086933"/>
                  <a:pt x="2568396" y="1074255"/>
                  <a:pt x="2562643" y="1059873"/>
                </a:cubicBezTo>
                <a:cubicBezTo>
                  <a:pt x="2554507" y="1039534"/>
                  <a:pt x="2550926" y="1017470"/>
                  <a:pt x="2541861" y="997528"/>
                </a:cubicBezTo>
                <a:cubicBezTo>
                  <a:pt x="2539833" y="993067"/>
                  <a:pt x="2499896" y="926388"/>
                  <a:pt x="2489906" y="914400"/>
                </a:cubicBezTo>
                <a:cubicBezTo>
                  <a:pt x="2480499" y="903111"/>
                  <a:pt x="2468297" y="894385"/>
                  <a:pt x="2458734" y="883228"/>
                </a:cubicBezTo>
                <a:cubicBezTo>
                  <a:pt x="2425716" y="844707"/>
                  <a:pt x="2433094" y="846675"/>
                  <a:pt x="2406779" y="810491"/>
                </a:cubicBezTo>
                <a:cubicBezTo>
                  <a:pt x="2386407" y="782479"/>
                  <a:pt x="2368925" y="751855"/>
                  <a:pt x="2344434" y="727364"/>
                </a:cubicBezTo>
                <a:cubicBezTo>
                  <a:pt x="2334043" y="716973"/>
                  <a:pt x="2322283" y="707791"/>
                  <a:pt x="2313261" y="696191"/>
                </a:cubicBezTo>
                <a:cubicBezTo>
                  <a:pt x="2297927" y="676476"/>
                  <a:pt x="2285552" y="654628"/>
                  <a:pt x="2271697" y="633846"/>
                </a:cubicBezTo>
                <a:cubicBezTo>
                  <a:pt x="2264770" y="623455"/>
                  <a:pt x="2259746" y="611504"/>
                  <a:pt x="2250915" y="602673"/>
                </a:cubicBezTo>
                <a:cubicBezTo>
                  <a:pt x="2240524" y="592282"/>
                  <a:pt x="2228284" y="583458"/>
                  <a:pt x="2219743" y="571500"/>
                </a:cubicBezTo>
                <a:cubicBezTo>
                  <a:pt x="2178591" y="513887"/>
                  <a:pt x="2222370" y="542955"/>
                  <a:pt x="2167788" y="488373"/>
                </a:cubicBezTo>
                <a:cubicBezTo>
                  <a:pt x="2155542" y="476127"/>
                  <a:pt x="2139665" y="468121"/>
                  <a:pt x="2126224" y="457200"/>
                </a:cubicBezTo>
                <a:cubicBezTo>
                  <a:pt x="2084234" y="423083"/>
                  <a:pt x="2047927" y="381127"/>
                  <a:pt x="2001534" y="353291"/>
                </a:cubicBezTo>
                <a:cubicBezTo>
                  <a:pt x="1984216" y="342900"/>
                  <a:pt x="1965521" y="334517"/>
                  <a:pt x="1949579" y="322118"/>
                </a:cubicBezTo>
                <a:cubicBezTo>
                  <a:pt x="1934113" y="310089"/>
                  <a:pt x="1923959" y="291943"/>
                  <a:pt x="1908015" y="280555"/>
                </a:cubicBezTo>
                <a:cubicBezTo>
                  <a:pt x="1899102" y="274189"/>
                  <a:pt x="1886639" y="275062"/>
                  <a:pt x="1876843" y="270164"/>
                </a:cubicBezTo>
                <a:cubicBezTo>
                  <a:pt x="1865673" y="264579"/>
                  <a:pt x="1855661" y="256875"/>
                  <a:pt x="1845670" y="249382"/>
                </a:cubicBezTo>
                <a:cubicBezTo>
                  <a:pt x="1827927" y="236075"/>
                  <a:pt x="1812733" y="219229"/>
                  <a:pt x="1793715" y="207818"/>
                </a:cubicBezTo>
                <a:cubicBezTo>
                  <a:pt x="1760509" y="187894"/>
                  <a:pt x="1724442" y="173182"/>
                  <a:pt x="1689806" y="155864"/>
                </a:cubicBezTo>
                <a:cubicBezTo>
                  <a:pt x="1635467" y="128695"/>
                  <a:pt x="1663273" y="138839"/>
                  <a:pt x="1606679" y="124691"/>
                </a:cubicBezTo>
                <a:cubicBezTo>
                  <a:pt x="1596288" y="117764"/>
                  <a:pt x="1586676" y="109494"/>
                  <a:pt x="1575506" y="103909"/>
                </a:cubicBezTo>
                <a:cubicBezTo>
                  <a:pt x="1565710" y="99011"/>
                  <a:pt x="1554901" y="96400"/>
                  <a:pt x="1544334" y="93518"/>
                </a:cubicBezTo>
                <a:cubicBezTo>
                  <a:pt x="1516778" y="86003"/>
                  <a:pt x="1488302" y="81769"/>
                  <a:pt x="1461206" y="72737"/>
                </a:cubicBezTo>
                <a:cubicBezTo>
                  <a:pt x="1391035" y="49346"/>
                  <a:pt x="1477409" y="76337"/>
                  <a:pt x="1367688" y="51955"/>
                </a:cubicBezTo>
                <a:cubicBezTo>
                  <a:pt x="1251910" y="26227"/>
                  <a:pt x="1439785" y="58330"/>
                  <a:pt x="1294952" y="31173"/>
                </a:cubicBezTo>
                <a:cubicBezTo>
                  <a:pt x="1215565" y="16288"/>
                  <a:pt x="1171600" y="10582"/>
                  <a:pt x="1097524" y="0"/>
                </a:cubicBezTo>
                <a:cubicBezTo>
                  <a:pt x="1066351" y="3464"/>
                  <a:pt x="1034434" y="2784"/>
                  <a:pt x="1004006" y="10391"/>
                </a:cubicBezTo>
                <a:cubicBezTo>
                  <a:pt x="991891" y="13420"/>
                  <a:pt x="984246" y="26101"/>
                  <a:pt x="972834" y="31173"/>
                </a:cubicBezTo>
                <a:cubicBezTo>
                  <a:pt x="952816" y="40070"/>
                  <a:pt x="928715" y="39804"/>
                  <a:pt x="910488" y="51955"/>
                </a:cubicBezTo>
                <a:cubicBezTo>
                  <a:pt x="900097" y="58882"/>
                  <a:pt x="889951" y="66192"/>
                  <a:pt x="879315" y="72737"/>
                </a:cubicBezTo>
                <a:cubicBezTo>
                  <a:pt x="844914" y="93907"/>
                  <a:pt x="809014" y="112676"/>
                  <a:pt x="775406" y="135082"/>
                </a:cubicBezTo>
                <a:cubicBezTo>
                  <a:pt x="765015" y="142009"/>
                  <a:pt x="755646" y="150792"/>
                  <a:pt x="744234" y="155864"/>
                </a:cubicBezTo>
                <a:cubicBezTo>
                  <a:pt x="724216" y="164761"/>
                  <a:pt x="681888" y="176646"/>
                  <a:pt x="681888" y="176646"/>
                </a:cubicBezTo>
                <a:cubicBezTo>
                  <a:pt x="594855" y="147635"/>
                  <a:pt x="577979" y="84859"/>
                  <a:pt x="515634" y="145473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600" y="1294160"/>
            <a:ext cx="4191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varies with position (because the temperature or concentration varies) then r</a:t>
            </a:r>
            <a:r>
              <a:rPr lang="en-US" sz="2000" baseline="-25000" dirty="0" smtClean="0"/>
              <a:t>j1</a:t>
            </a:r>
            <a:r>
              <a:rPr lang="en-US" sz="2000" dirty="0" smtClean="0"/>
              <a:t> at location 1 is surrounded by a small </a:t>
            </a:r>
            <a:r>
              <a:rPr lang="en-US" sz="2000" dirty="0" err="1" smtClean="0"/>
              <a:t>subvolume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V within which the rate is unifor</a:t>
            </a:r>
            <a:r>
              <a:rPr lang="en-US" sz="2000" dirty="0"/>
              <a:t>m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5410200" y="2238872"/>
            <a:ext cx="381000" cy="152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91200" y="2010976"/>
            <a:ext cx="1264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Rate is r</a:t>
            </a:r>
            <a:r>
              <a:rPr lang="en-US" baseline="-25000" dirty="0" smtClean="0"/>
              <a:t>j1</a:t>
            </a:r>
            <a:r>
              <a:rPr lang="en-US" dirty="0" smtClean="0"/>
              <a:t> within this volume</a:t>
            </a:r>
            <a:endParaRPr lang="en-US" dirty="0"/>
          </a:p>
        </p:txBody>
      </p:sp>
      <p:sp>
        <p:nvSpPr>
          <p:cNvPr id="15" name="Cube 14"/>
          <p:cNvSpPr>
            <a:spLocks noChangeAspect="1"/>
          </p:cNvSpPr>
          <p:nvPr/>
        </p:nvSpPr>
        <p:spPr>
          <a:xfrm>
            <a:off x="7056120" y="1599496"/>
            <a:ext cx="640080" cy="640080"/>
          </a:xfrm>
          <a:prstGeom prst="cub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V</a:t>
            </a:r>
            <a:endParaRPr lang="en-US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7467600" y="2315776"/>
            <a:ext cx="228600" cy="152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630633" y="2338745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Rate is r</a:t>
            </a:r>
            <a:r>
              <a:rPr lang="en-US" baseline="-25000" dirty="0" smtClean="0"/>
              <a:t>j2</a:t>
            </a:r>
            <a:r>
              <a:rPr lang="en-US" dirty="0" smtClean="0"/>
              <a:t> within this volume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914400" y="2971800"/>
            <a:ext cx="2819400" cy="960824"/>
            <a:chOff x="1219200" y="4454236"/>
            <a:chExt cx="2819400" cy="960824"/>
          </a:xfrm>
        </p:grpSpPr>
        <p:graphicFrame>
          <p:nvGraphicFramePr>
            <p:cNvPr id="22" name="Object 21"/>
            <p:cNvGraphicFramePr>
              <a:graphicFrameLocks noChangeAspect="1"/>
            </p:cNvGraphicFramePr>
            <p:nvPr/>
          </p:nvGraphicFramePr>
          <p:xfrm>
            <a:off x="1219200" y="4648200"/>
            <a:ext cx="5207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93" name="Equation" r:id="rId3" imgW="520560" imgH="368280" progId="Equation.3">
                    <p:embed/>
                  </p:oleObj>
                </mc:Choice>
                <mc:Fallback>
                  <p:oleObj name="Equation" r:id="rId3" imgW="520560" imgH="3682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9200" y="4648200"/>
                          <a:ext cx="520700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1676400" y="4584063"/>
              <a:ext cx="69442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 smtClean="0"/>
                <a:t>lim</a:t>
              </a:r>
              <a:endParaRPr lang="en-US" sz="2000" dirty="0" smtClean="0"/>
            </a:p>
            <a:p>
              <a:pPr algn="ctr"/>
              <a:r>
                <a:rPr lang="en-US" sz="1400" dirty="0" smtClean="0"/>
                <a:t>m</a:t>
              </a:r>
              <a:r>
                <a:rPr lang="en-US" sz="1400" dirty="0" smtClean="0">
                  <a:latin typeface="Arial"/>
                  <a:cs typeface="Arial"/>
                </a:rPr>
                <a:t>→∞</a:t>
              </a:r>
            </a:p>
            <a:p>
              <a:pPr algn="ctr"/>
              <a:r>
                <a:rPr lang="en-US" sz="1400" dirty="0" smtClean="0">
                  <a:latin typeface="Symbol" pitchFamily="18" charset="2"/>
                </a:rPr>
                <a:t>D</a:t>
              </a:r>
              <a:r>
                <a:rPr lang="en-US" sz="1400" dirty="0" smtClean="0"/>
                <a:t>V</a:t>
              </a:r>
              <a:r>
                <a:rPr lang="en-US" sz="1400" dirty="0" smtClean="0">
                  <a:latin typeface="Arial"/>
                  <a:cs typeface="Arial"/>
                </a:rPr>
                <a:t>→0</a:t>
              </a:r>
              <a:endParaRPr lang="en-US" sz="1400" dirty="0">
                <a:latin typeface="Symbol" pitchFamily="18" charset="2"/>
              </a:endParaRPr>
            </a:p>
          </p:txBody>
        </p:sp>
        <p:graphicFrame>
          <p:nvGraphicFramePr>
            <p:cNvPr id="25" name="Object 24"/>
            <p:cNvGraphicFramePr>
              <a:graphicFrameLocks noChangeAspect="1"/>
            </p:cNvGraphicFramePr>
            <p:nvPr/>
          </p:nvGraphicFramePr>
          <p:xfrm>
            <a:off x="2425700" y="4454236"/>
            <a:ext cx="1612900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94" name="Equation" r:id="rId5" imgW="1612800" imgH="774360" progId="Equation.3">
                    <p:embed/>
                  </p:oleObj>
                </mc:Choice>
                <mc:Fallback>
                  <p:oleObj name="Equation" r:id="rId5" imgW="1612800" imgH="77436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5700" y="4454236"/>
                          <a:ext cx="1612900" cy="774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Group 44"/>
          <p:cNvGrpSpPr/>
          <p:nvPr/>
        </p:nvGrpSpPr>
        <p:grpSpPr>
          <a:xfrm>
            <a:off x="228600" y="4343400"/>
            <a:ext cx="2110034" cy="1695251"/>
            <a:chOff x="1018879" y="4191001"/>
            <a:chExt cx="2110034" cy="1695251"/>
          </a:xfrm>
        </p:grpSpPr>
        <p:sp>
          <p:nvSpPr>
            <p:cNvPr id="29" name="Rectangle 28"/>
            <p:cNvSpPr/>
            <p:nvPr/>
          </p:nvSpPr>
          <p:spPr>
            <a:xfrm rot="19913990">
              <a:off x="1789419" y="4913619"/>
              <a:ext cx="640080" cy="640080"/>
            </a:xfrm>
            <a:prstGeom prst="rect">
              <a:avLst/>
            </a:prstGeom>
            <a:noFill/>
            <a:ln>
              <a:solidFill>
                <a:schemeClr val="accent1">
                  <a:lumMod val="40000"/>
                  <a:lumOff val="60000"/>
                  <a:alpha val="85000"/>
                </a:schemeClr>
              </a:solidFill>
            </a:ln>
            <a:scene3d>
              <a:camera prst="isometricOffAxis1Top">
                <a:rot lat="20897835" lon="19643664" rev="9328433"/>
              </a:camera>
              <a:lightRig rig="twoPt" dir="t"/>
            </a:scene3d>
            <a:sp3d extrusionH="82550" prstMaterial="softEdge">
              <a:bevelT w="0" h="565150"/>
              <a:bevelB w="3238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10800000" flipV="1">
              <a:off x="1018879" y="5379280"/>
              <a:ext cx="1200601" cy="506972"/>
            </a:xfrm>
            <a:prstGeom prst="line">
              <a:avLst/>
            </a:prstGeom>
            <a:ln w="28575">
              <a:solidFill>
                <a:schemeClr val="tx1"/>
              </a:solidFill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V="1">
              <a:off x="1565404" y="4745059"/>
              <a:ext cx="1199556" cy="91440"/>
            </a:xfrm>
            <a:prstGeom prst="line">
              <a:avLst/>
            </a:prstGeom>
            <a:ln w="28575">
              <a:solidFill>
                <a:schemeClr val="tx1"/>
              </a:solidFill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0800000">
              <a:off x="2214513" y="5381922"/>
              <a:ext cx="914400" cy="76200"/>
            </a:xfrm>
            <a:prstGeom prst="line">
              <a:avLst/>
            </a:prstGeom>
            <a:ln w="28575">
              <a:solidFill>
                <a:schemeClr val="tx1"/>
              </a:solidFill>
              <a:headEnd type="arrow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1106615" y="45719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86121" y="57149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876721" y="556259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324100" y="545782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52400" y="6019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143000" y="4038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3657600" y="4800600"/>
          <a:ext cx="3517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5" name="Equation" r:id="rId7" imgW="3517560" imgH="736560" progId="Equation.3">
                  <p:embed/>
                </p:oleObj>
              </mc:Choice>
              <mc:Fallback>
                <p:oleObj name="Equation" r:id="rId7" imgW="3517560" imgH="7365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800600"/>
                        <a:ext cx="35179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3168650" y="56388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Plug in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and integrate over x, y, and z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7919615" y="971490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system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7664451" y="1230630"/>
            <a:ext cx="292608" cy="20116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Basic Molar Balance Equations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2457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578632"/>
              </p:ext>
            </p:extLst>
          </p:nvPr>
        </p:nvGraphicFramePr>
        <p:xfrm>
          <a:off x="3322638" y="3010218"/>
          <a:ext cx="249872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15" name="Equation" r:id="rId3" imgW="1993680" imgH="672840" progId="Equation.DSMT4">
                  <p:embed/>
                </p:oleObj>
              </mc:Choice>
              <mc:Fallback>
                <p:oleObj name="Equation" r:id="rId3" imgW="1993680" imgH="672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638" y="3010218"/>
                        <a:ext cx="2498725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117306"/>
              </p:ext>
            </p:extLst>
          </p:nvPr>
        </p:nvGraphicFramePr>
        <p:xfrm>
          <a:off x="1870075" y="3989388"/>
          <a:ext cx="54038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16" name="Equation" r:id="rId5" imgW="4317840" imgH="672840" progId="Equation.DSMT4">
                  <p:embed/>
                </p:oleObj>
              </mc:Choice>
              <mc:Fallback>
                <p:oleObj name="Equation" r:id="rId5" imgW="431784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989388"/>
                        <a:ext cx="5403850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4812"/>
              </p:ext>
            </p:extLst>
          </p:nvPr>
        </p:nvGraphicFramePr>
        <p:xfrm>
          <a:off x="1365250" y="4981575"/>
          <a:ext cx="64214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17" name="Equation" r:id="rId7" imgW="5130720" imgH="736560" progId="Equation.DSMT4">
                  <p:embed/>
                </p:oleObj>
              </mc:Choice>
              <mc:Fallback>
                <p:oleObj name="Equation" r:id="rId7" imgW="5130720" imgH="736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4981575"/>
                        <a:ext cx="6421438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2286000" y="2553018"/>
            <a:ext cx="4439376" cy="504251"/>
            <a:chOff x="1695644" y="2951891"/>
            <a:chExt cx="4438916" cy="504086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1695644" y="2977974"/>
              <a:ext cx="791028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2057401" y="2977974"/>
              <a:ext cx="99060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2151794" y="2951891"/>
              <a:ext cx="287258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11" name="TextBox 11"/>
            <p:cNvSpPr txBox="1">
              <a:spLocks noChangeArrowheads="1"/>
            </p:cNvSpPr>
            <p:nvPr/>
          </p:nvSpPr>
          <p:spPr bwMode="auto">
            <a:xfrm>
              <a:off x="2720776" y="2989973"/>
              <a:ext cx="364202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>
              <a:off x="2877157" y="2977976"/>
              <a:ext cx="1447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4191470" y="2994310"/>
              <a:ext cx="364202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16" name="TextBox 16"/>
            <p:cNvSpPr txBox="1">
              <a:spLocks noChangeArrowheads="1"/>
            </p:cNvSpPr>
            <p:nvPr/>
          </p:nvSpPr>
          <p:spPr bwMode="auto">
            <a:xfrm>
              <a:off x="4305759" y="2977976"/>
              <a:ext cx="1828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92490" y="6015335"/>
            <a:ext cx="8359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Next time: Apply BME to ideal batch, CSTR, &amp; PFR reactors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852488" y="1230868"/>
            <a:ext cx="7439025" cy="1283732"/>
            <a:chOff x="555625" y="1143000"/>
            <a:chExt cx="7439025" cy="1283732"/>
          </a:xfrm>
        </p:grpSpPr>
        <p:sp>
          <p:nvSpPr>
            <p:cNvPr id="19" name="Rectangle 38"/>
            <p:cNvSpPr>
              <a:spLocks noChangeArrowheads="1"/>
            </p:cNvSpPr>
            <p:nvPr/>
          </p:nvSpPr>
          <p:spPr bwMode="auto">
            <a:xfrm>
              <a:off x="3200400" y="1149020"/>
              <a:ext cx="2146300" cy="914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39"/>
            <p:cNvSpPr>
              <a:spLocks noChangeShapeType="1"/>
            </p:cNvSpPr>
            <p:nvPr/>
          </p:nvSpPr>
          <p:spPr bwMode="auto">
            <a:xfrm>
              <a:off x="555625" y="1601788"/>
              <a:ext cx="2644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40"/>
            <p:cNvSpPr>
              <a:spLocks noChangeShapeType="1"/>
            </p:cNvSpPr>
            <p:nvPr/>
          </p:nvSpPr>
          <p:spPr bwMode="auto">
            <a:xfrm>
              <a:off x="5349875" y="1601788"/>
              <a:ext cx="2644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41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17970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TW" dirty="0"/>
                <a:t>System volume</a:t>
              </a:r>
            </a:p>
          </p:txBody>
        </p:sp>
        <p:sp>
          <p:nvSpPr>
            <p:cNvPr id="23" name="Text Box 42"/>
            <p:cNvSpPr txBox="1">
              <a:spLocks noChangeArrowheads="1"/>
            </p:cNvSpPr>
            <p:nvPr/>
          </p:nvSpPr>
          <p:spPr bwMode="auto">
            <a:xfrm>
              <a:off x="1374775" y="1143000"/>
              <a:ext cx="5127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/>
                <a:t>F</a:t>
              </a:r>
              <a:r>
                <a:rPr lang="en-US" altLang="zh-TW" baseline="-25000" dirty="0"/>
                <a:t>j0</a:t>
              </a:r>
            </a:p>
          </p:txBody>
        </p:sp>
        <p:sp>
          <p:nvSpPr>
            <p:cNvPr id="24" name="Text Box 43"/>
            <p:cNvSpPr txBox="1">
              <a:spLocks noChangeArrowheads="1"/>
            </p:cNvSpPr>
            <p:nvPr/>
          </p:nvSpPr>
          <p:spPr bwMode="auto">
            <a:xfrm>
              <a:off x="6292850" y="1143000"/>
              <a:ext cx="4111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err="1"/>
                <a:t>F</a:t>
              </a:r>
              <a:r>
                <a:rPr lang="en-US" altLang="zh-TW" baseline="-25000" dirty="0" err="1"/>
                <a:t>j</a:t>
              </a:r>
              <a:endParaRPr lang="en-US" altLang="zh-TW" baseline="-25000" dirty="0"/>
            </a:p>
          </p:txBody>
        </p:sp>
        <p:sp>
          <p:nvSpPr>
            <p:cNvPr id="25" name="Text Box 44"/>
            <p:cNvSpPr txBox="1">
              <a:spLocks noChangeArrowheads="1"/>
            </p:cNvSpPr>
            <p:nvPr/>
          </p:nvSpPr>
          <p:spPr bwMode="auto">
            <a:xfrm>
              <a:off x="4024313" y="1371600"/>
              <a:ext cx="4619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err="1"/>
                <a:t>G</a:t>
              </a:r>
              <a:r>
                <a:rPr lang="en-US" altLang="zh-TW" baseline="-25000" dirty="0" err="1"/>
                <a:t>j</a:t>
              </a:r>
              <a:endParaRPr lang="en-US" altLang="zh-TW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Review of Frequently Encountered </a:t>
            </a:r>
            <a:r>
              <a:rPr lang="en-US" smtClean="0"/>
              <a:t>Math Concepts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46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826984"/>
              </p:ext>
            </p:extLst>
          </p:nvPr>
        </p:nvGraphicFramePr>
        <p:xfrm>
          <a:off x="990600" y="2159000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0" name="Equation" r:id="rId3" imgW="1752480" imgH="507960" progId="Equation.DSMT4">
                  <p:embed/>
                </p:oleObj>
              </mc:Choice>
              <mc:Fallback>
                <p:oleObj name="Equation" r:id="rId3" imgW="17524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159000"/>
                        <a:ext cx="1752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066460"/>
              </p:ext>
            </p:extLst>
          </p:nvPr>
        </p:nvGraphicFramePr>
        <p:xfrm>
          <a:off x="3060700" y="2057400"/>
          <a:ext cx="2286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1" name="Equation" r:id="rId5" imgW="2286000" imgH="711000" progId="Equation.DSMT4">
                  <p:embed/>
                </p:oleObj>
              </mc:Choice>
              <mc:Fallback>
                <p:oleObj name="Equation" r:id="rId5" imgW="2286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2057400"/>
                        <a:ext cx="2286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263132"/>
              </p:ext>
            </p:extLst>
          </p:nvPr>
        </p:nvGraphicFramePr>
        <p:xfrm>
          <a:off x="3860772" y="3657600"/>
          <a:ext cx="294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Equation" r:id="rId7" imgW="2946240" imgH="609480" progId="Equation.DSMT4">
                  <p:embed/>
                </p:oleObj>
              </mc:Choice>
              <mc:Fallback>
                <p:oleObj name="Equation" r:id="rId7" imgW="2946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772" y="3657600"/>
                        <a:ext cx="2946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83157"/>
              </p:ext>
            </p:extLst>
          </p:nvPr>
        </p:nvGraphicFramePr>
        <p:xfrm>
          <a:off x="4838700" y="4394200"/>
          <a:ext cx="2857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Equation" r:id="rId9" imgW="2857320" imgH="711000" progId="Equation.DSMT4">
                  <p:embed/>
                </p:oleObj>
              </mc:Choice>
              <mc:Fallback>
                <p:oleObj name="Equation" r:id="rId9" imgW="28573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4394200"/>
                        <a:ext cx="2857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209725"/>
              </p:ext>
            </p:extLst>
          </p:nvPr>
        </p:nvGraphicFramePr>
        <p:xfrm>
          <a:off x="914400" y="5511800"/>
          <a:ext cx="2705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11" imgW="2705040" imgH="660240" progId="Equation.DSMT4">
                  <p:embed/>
                </p:oleObj>
              </mc:Choice>
              <mc:Fallback>
                <p:oleObj name="Equation" r:id="rId11" imgW="270504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511800"/>
                        <a:ext cx="2705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69830"/>
              </p:ext>
            </p:extLst>
          </p:nvPr>
        </p:nvGraphicFramePr>
        <p:xfrm>
          <a:off x="3867150" y="5511800"/>
          <a:ext cx="198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5" name="Equation" r:id="rId13" imgW="1981080" imgH="660240" progId="Equation.DSMT4">
                  <p:embed/>
                </p:oleObj>
              </mc:Choice>
              <mc:Fallback>
                <p:oleObj name="Equation" r:id="rId13" imgW="198108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5511800"/>
                        <a:ext cx="1981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527396"/>
              </p:ext>
            </p:extLst>
          </p:nvPr>
        </p:nvGraphicFramePr>
        <p:xfrm>
          <a:off x="6096000" y="5664200"/>
          <a:ext cx="213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6" name="Equation" r:id="rId15" imgW="2133360" imgH="444240" progId="Equation.DSMT4">
                  <p:embed/>
                </p:oleObj>
              </mc:Choice>
              <mc:Fallback>
                <p:oleObj name="Equation" r:id="rId15" imgW="21333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664200"/>
                        <a:ext cx="2133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9649"/>
              </p:ext>
            </p:extLst>
          </p:nvPr>
        </p:nvGraphicFramePr>
        <p:xfrm>
          <a:off x="6400800" y="1371600"/>
          <a:ext cx="1054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7" name="Equation" r:id="rId17" imgW="1054080" imgH="368280" progId="Equation.DSMT4">
                  <p:embed/>
                </p:oleObj>
              </mc:Choice>
              <mc:Fallback>
                <p:oleObj name="Equation" r:id="rId17" imgW="10540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371600"/>
                        <a:ext cx="1054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958829"/>
              </p:ext>
            </p:extLst>
          </p:nvPr>
        </p:nvGraphicFramePr>
        <p:xfrm>
          <a:off x="5664200" y="2235200"/>
          <a:ext cx="233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8" name="Equation" r:id="rId19" imgW="2336760" imgH="355320" progId="Equation.DSMT4">
                  <p:embed/>
                </p:oleObj>
              </mc:Choice>
              <mc:Fallback>
                <p:oleObj name="Equation" r:id="rId19" imgW="23367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235200"/>
                        <a:ext cx="233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200882" y="3796268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 for X: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itle 5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Math Review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201397"/>
              </p:ext>
            </p:extLst>
          </p:nvPr>
        </p:nvGraphicFramePr>
        <p:xfrm>
          <a:off x="2813050" y="1143000"/>
          <a:ext cx="100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9" name="Equation" r:id="rId21" imgW="1002960" imgH="698400" progId="Equation.DSMT4">
                  <p:embed/>
                </p:oleObj>
              </mc:Choice>
              <mc:Fallback>
                <p:oleObj name="Equation" r:id="rId21" imgW="10029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143000"/>
                        <a:ext cx="1003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775319"/>
              </p:ext>
            </p:extLst>
          </p:nvPr>
        </p:nvGraphicFramePr>
        <p:xfrm>
          <a:off x="4419600" y="1212850"/>
          <a:ext cx="1295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0" name="Equation" r:id="rId23" imgW="1295280" imgH="558720" progId="Equation.DSMT4">
                  <p:embed/>
                </p:oleObj>
              </mc:Choice>
              <mc:Fallback>
                <p:oleObj name="Equation" r:id="rId23" imgW="129528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212850"/>
                        <a:ext cx="1295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236915"/>
              </p:ext>
            </p:extLst>
          </p:nvPr>
        </p:nvGraphicFramePr>
        <p:xfrm>
          <a:off x="1676400" y="4428175"/>
          <a:ext cx="294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1" name="Equation" r:id="rId25" imgW="2946240" imgH="609480" progId="Equation.DSMT4">
                  <p:embed/>
                </p:oleObj>
              </mc:Choice>
              <mc:Fallback>
                <p:oleObj name="Equation" r:id="rId25" imgW="2946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28175"/>
                        <a:ext cx="2946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78095" y="2834693"/>
            <a:ext cx="6987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Example: Problems that Contain Natural Logs</a:t>
            </a:r>
          </a:p>
        </p:txBody>
      </p:sp>
    </p:spTree>
    <p:extLst>
      <p:ext uri="{BB962C8B-B14F-4D97-AF65-F5344CB8AC3E}">
        <p14:creationId xmlns:p14="http://schemas.microsoft.com/office/powerpoint/2010/main" val="37759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51153"/>
              </p:ext>
            </p:extLst>
          </p:nvPr>
        </p:nvGraphicFramePr>
        <p:xfrm>
          <a:off x="1663700" y="2451100"/>
          <a:ext cx="1841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0" name="Equation" r:id="rId3" imgW="1841400" imgH="749160" progId="Equation.DSMT4">
                  <p:embed/>
                </p:oleObj>
              </mc:Choice>
              <mc:Fallback>
                <p:oleObj name="Equation" r:id="rId3" imgW="184140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63700" y="2451100"/>
                        <a:ext cx="184150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686254"/>
              </p:ext>
            </p:extLst>
          </p:nvPr>
        </p:nvGraphicFramePr>
        <p:xfrm>
          <a:off x="3556000" y="2427362"/>
          <a:ext cx="2463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1" name="Equation" r:id="rId5" imgW="2463480" imgH="698400" progId="Equation.DSMT4">
                  <p:embed/>
                </p:oleObj>
              </mc:Choice>
              <mc:Fallback>
                <p:oleObj name="Equation" r:id="rId5" imgW="246348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56000" y="2427362"/>
                        <a:ext cx="24638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96900" y="2631065"/>
            <a:ext cx="1136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For n≠1: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014154"/>
              </p:ext>
            </p:extLst>
          </p:nvPr>
        </p:nvGraphicFramePr>
        <p:xfrm>
          <a:off x="5981700" y="2416175"/>
          <a:ext cx="1866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2" name="Equation" r:id="rId7" imgW="1866600" imgH="711000" progId="Equation.DSMT4">
                  <p:embed/>
                </p:oleObj>
              </mc:Choice>
              <mc:Fallback>
                <p:oleObj name="Equation" r:id="rId7" imgW="1866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2416175"/>
                        <a:ext cx="1866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026307"/>
              </p:ext>
            </p:extLst>
          </p:nvPr>
        </p:nvGraphicFramePr>
        <p:xfrm>
          <a:off x="1589150" y="4652075"/>
          <a:ext cx="1511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3" name="Equation" r:id="rId9" imgW="1511280" imgH="749160" progId="Equation.DSMT4">
                  <p:embed/>
                </p:oleObj>
              </mc:Choice>
              <mc:Fallback>
                <p:oleObj name="Equation" r:id="rId9" imgW="151128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150" y="4652075"/>
                        <a:ext cx="1511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093492"/>
              </p:ext>
            </p:extLst>
          </p:nvPr>
        </p:nvGraphicFramePr>
        <p:xfrm>
          <a:off x="3116580" y="4572000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4" name="Equation" r:id="rId11" imgW="2145960" imgH="838080" progId="Equation.DSMT4">
                  <p:embed/>
                </p:oleObj>
              </mc:Choice>
              <mc:Fallback>
                <p:oleObj name="Equation" r:id="rId11" imgW="21459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580" y="4572000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405446"/>
              </p:ext>
            </p:extLst>
          </p:nvPr>
        </p:nvGraphicFramePr>
        <p:xfrm>
          <a:off x="5415280" y="4584700"/>
          <a:ext cx="2806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5" name="Equation" r:id="rId13" imgW="2806560" imgH="711000" progId="Equation.DSMT4">
                  <p:embed/>
                </p:oleObj>
              </mc:Choice>
              <mc:Fallback>
                <p:oleObj name="Equation" r:id="rId13" imgW="28065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280" y="4584700"/>
                        <a:ext cx="2806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61093"/>
              </p:ext>
            </p:extLst>
          </p:nvPr>
        </p:nvGraphicFramePr>
        <p:xfrm>
          <a:off x="1828800" y="5664200"/>
          <a:ext cx="1917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6" name="Equation" r:id="rId15" imgW="1917360" imgH="634680" progId="Equation.DSMT4">
                  <p:embed/>
                </p:oleObj>
              </mc:Choice>
              <mc:Fallback>
                <p:oleObj name="Equation" r:id="rId15" imgW="191736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664200"/>
                        <a:ext cx="1917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725466"/>
              </p:ext>
            </p:extLst>
          </p:nvPr>
        </p:nvGraphicFramePr>
        <p:xfrm>
          <a:off x="4018280" y="5638800"/>
          <a:ext cx="1435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7" name="Equation" r:id="rId17" imgW="1434960" imgH="634680" progId="Equation.DSMT4">
                  <p:embed/>
                </p:oleObj>
              </mc:Choice>
              <mc:Fallback>
                <p:oleObj name="Equation" r:id="rId17" imgW="143496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8280" y="5638800"/>
                        <a:ext cx="1435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850156"/>
              </p:ext>
            </p:extLst>
          </p:nvPr>
        </p:nvGraphicFramePr>
        <p:xfrm>
          <a:off x="5859780" y="5638800"/>
          <a:ext cx="1409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8" name="Equation" r:id="rId19" imgW="1409400" imgH="634680" progId="Equation.DSMT4">
                  <p:embed/>
                </p:oleObj>
              </mc:Choice>
              <mc:Fallback>
                <p:oleObj name="Equation" r:id="rId19" imgW="140940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780" y="5638800"/>
                        <a:ext cx="1409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3794"/>
              </p:ext>
            </p:extLst>
          </p:nvPr>
        </p:nvGraphicFramePr>
        <p:xfrm>
          <a:off x="2813600" y="1219200"/>
          <a:ext cx="100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9" name="Equation" r:id="rId21" imgW="1002960" imgH="698400" progId="Equation.DSMT4">
                  <p:embed/>
                </p:oleObj>
              </mc:Choice>
              <mc:Fallback>
                <p:oleObj name="Equation" r:id="rId21" imgW="100296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813600" y="1219200"/>
                        <a:ext cx="10033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957653"/>
              </p:ext>
            </p:extLst>
          </p:nvPr>
        </p:nvGraphicFramePr>
        <p:xfrm>
          <a:off x="2649220" y="3505200"/>
          <a:ext cx="1955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0" name="Equation" r:id="rId23" imgW="1955520" imgH="749160" progId="Equation.DSMT4">
                  <p:embed/>
                </p:oleObj>
              </mc:Choice>
              <mc:Fallback>
                <p:oleObj name="Equation" r:id="rId23" imgW="195552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49220" y="3505200"/>
                        <a:ext cx="195580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568115" y="3685772"/>
            <a:ext cx="10435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For n=1: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583720"/>
              </p:ext>
            </p:extLst>
          </p:nvPr>
        </p:nvGraphicFramePr>
        <p:xfrm>
          <a:off x="4419600" y="1289050"/>
          <a:ext cx="1295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1" name="Equation" r:id="rId25" imgW="1295280" imgH="558720" progId="Equation.DSMT4">
                  <p:embed/>
                </p:oleObj>
              </mc:Choice>
              <mc:Fallback>
                <p:oleObj name="Equation" r:id="rId25" imgW="129528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289050"/>
                        <a:ext cx="1295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249305"/>
              </p:ext>
            </p:extLst>
          </p:nvPr>
        </p:nvGraphicFramePr>
        <p:xfrm>
          <a:off x="4719320" y="3707337"/>
          <a:ext cx="1587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2" name="Equation" r:id="rId27" imgW="1587240" imgH="406080" progId="Equation.DSMT4">
                  <p:embed/>
                </p:oleObj>
              </mc:Choice>
              <mc:Fallback>
                <p:oleObj name="Equation" r:id="rId27" imgW="15872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719320" y="3707337"/>
                        <a:ext cx="15875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21487"/>
              </p:ext>
            </p:extLst>
          </p:nvPr>
        </p:nvGraphicFramePr>
        <p:xfrm>
          <a:off x="6316980" y="3575947"/>
          <a:ext cx="876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3" name="Equation" r:id="rId29" imgW="876240" imgH="660240" progId="Equation.DSMT4">
                  <p:embed/>
                </p:oleObj>
              </mc:Choice>
              <mc:Fallback>
                <p:oleObj name="Equation" r:id="rId29" imgW="87624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316980" y="3575947"/>
                        <a:ext cx="8763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of Basic Integration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0952" y="4695700"/>
            <a:ext cx="1036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 for t: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62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688542"/>
              </p:ext>
            </p:extLst>
          </p:nvPr>
        </p:nvGraphicFramePr>
        <p:xfrm>
          <a:off x="1695450" y="3886200"/>
          <a:ext cx="575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3" imgW="5752800" imgH="761760" progId="Equation.DSMT4">
                  <p:embed/>
                </p:oleObj>
              </mc:Choice>
              <mc:Fallback>
                <p:oleObj name="Equation" r:id="rId3" imgW="57528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886200"/>
                        <a:ext cx="5753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182772"/>
              </p:ext>
            </p:extLst>
          </p:nvPr>
        </p:nvGraphicFramePr>
        <p:xfrm>
          <a:off x="2889250" y="228600"/>
          <a:ext cx="1905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Equation" r:id="rId5" imgW="1904760" imgH="787320" progId="Equation.DSMT4">
                  <p:embed/>
                </p:oleObj>
              </mc:Choice>
              <mc:Fallback>
                <p:oleObj name="Equation" r:id="rId5" imgW="19047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228600"/>
                        <a:ext cx="1905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573510"/>
              </p:ext>
            </p:extLst>
          </p:nvPr>
        </p:nvGraphicFramePr>
        <p:xfrm>
          <a:off x="4902407" y="251680"/>
          <a:ext cx="2311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3" name="Equation" r:id="rId7" imgW="2311200" imgH="787320" progId="Equation.DSMT4">
                  <p:embed/>
                </p:oleObj>
              </mc:Choice>
              <mc:Fallback>
                <p:oleObj name="Equation" r:id="rId7" imgW="23112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407" y="251680"/>
                        <a:ext cx="2311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395288"/>
              </p:ext>
            </p:extLst>
          </p:nvPr>
        </p:nvGraphicFramePr>
        <p:xfrm>
          <a:off x="1250950" y="1106488"/>
          <a:ext cx="2514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4" name="Equation" r:id="rId9" imgW="2514600" imgH="812520" progId="Equation.DSMT4">
                  <p:embed/>
                </p:oleObj>
              </mc:Choice>
              <mc:Fallback>
                <p:oleObj name="Equation" r:id="rId9" imgW="2514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106488"/>
                        <a:ext cx="25146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83532" y="1335768"/>
            <a:ext cx="48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Do NOT move t or c outside of the integral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87669" y="5508778"/>
            <a:ext cx="6553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798303"/>
              </p:ext>
            </p:extLst>
          </p:nvPr>
        </p:nvGraphicFramePr>
        <p:xfrm>
          <a:off x="1247900" y="1114034"/>
          <a:ext cx="2514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11" imgW="2514600" imgH="812520" progId="Equation.DSMT4">
                  <p:embed/>
                </p:oleObj>
              </mc:Choice>
              <mc:Fallback>
                <p:oleObj name="Equation" r:id="rId11" imgW="2514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900" y="1114034"/>
                        <a:ext cx="25146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295400" y="2086114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Appendix A: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804441"/>
              </p:ext>
            </p:extLst>
          </p:nvPr>
        </p:nvGraphicFramePr>
        <p:xfrm>
          <a:off x="2870200" y="2057400"/>
          <a:ext cx="254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6" name="Equation" r:id="rId13" imgW="2539800" imgH="787320" progId="Equation.DSMT4">
                  <p:embed/>
                </p:oleObj>
              </mc:Choice>
              <mc:Fallback>
                <p:oleObj name="Equation" r:id="rId13" imgW="253980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70200" y="2057400"/>
                        <a:ext cx="25400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233633"/>
              </p:ext>
            </p:extLst>
          </p:nvPr>
        </p:nvGraphicFramePr>
        <p:xfrm>
          <a:off x="2861996" y="2065258"/>
          <a:ext cx="254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7" name="Equation" r:id="rId15" imgW="2539800" imgH="787320" progId="Equation.DSMT4">
                  <p:embed/>
                </p:oleObj>
              </mc:Choice>
              <mc:Fallback>
                <p:oleObj name="Equation" r:id="rId15" imgW="25398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996" y="2065258"/>
                        <a:ext cx="254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9064596"/>
              </p:ext>
            </p:extLst>
          </p:nvPr>
        </p:nvGraphicFramePr>
        <p:xfrm>
          <a:off x="2713732" y="2943100"/>
          <a:ext cx="3416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Equation" r:id="rId17" imgW="3416040" imgH="863280" progId="Equation.DSMT4">
                  <p:embed/>
                </p:oleObj>
              </mc:Choice>
              <mc:Fallback>
                <p:oleObj name="Equation" r:id="rId17" imgW="341604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732" y="2943100"/>
                        <a:ext cx="3416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>
            <a:off x="4496396" y="4149561"/>
            <a:ext cx="907864" cy="22915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338776" y="4283715"/>
            <a:ext cx="300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764845"/>
              </p:ext>
            </p:extLst>
          </p:nvPr>
        </p:nvGraphicFramePr>
        <p:xfrm>
          <a:off x="1102425" y="4791114"/>
          <a:ext cx="3505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9" name="Equation" r:id="rId19" imgW="3504960" imgH="685800" progId="Equation.DSMT4">
                  <p:embed/>
                </p:oleObj>
              </mc:Choice>
              <mc:Fallback>
                <p:oleObj name="Equation" r:id="rId19" imgW="35049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425" y="4791114"/>
                        <a:ext cx="3505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694555"/>
              </p:ext>
            </p:extLst>
          </p:nvPr>
        </p:nvGraphicFramePr>
        <p:xfrm>
          <a:off x="4836225" y="4752861"/>
          <a:ext cx="2806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0" name="Equation" r:id="rId21" imgW="2806560" imgH="761760" progId="Equation.DSMT4">
                  <p:embed/>
                </p:oleObj>
              </mc:Choice>
              <mc:Fallback>
                <p:oleObj name="Equation" r:id="rId21" imgW="28065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6225" y="4752861"/>
                        <a:ext cx="2806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520862"/>
              </p:ext>
            </p:extLst>
          </p:nvPr>
        </p:nvGraphicFramePr>
        <p:xfrm>
          <a:off x="298450" y="5676592"/>
          <a:ext cx="2997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1" name="Equation" r:id="rId23" imgW="2997000" imgH="711000" progId="Equation.DSMT4">
                  <p:embed/>
                </p:oleObj>
              </mc:Choice>
              <mc:Fallback>
                <p:oleObj name="Equation" r:id="rId23" imgW="2997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5676592"/>
                        <a:ext cx="29972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943259"/>
              </p:ext>
            </p:extLst>
          </p:nvPr>
        </p:nvGraphicFramePr>
        <p:xfrm>
          <a:off x="3352800" y="5679767"/>
          <a:ext cx="2349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2" name="Equation" r:id="rId25" imgW="2349360" imgH="952200" progId="Equation.DSMT4">
                  <p:embed/>
                </p:oleObj>
              </mc:Choice>
              <mc:Fallback>
                <p:oleObj name="Equation" r:id="rId25" imgW="23493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679767"/>
                        <a:ext cx="2349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087326"/>
              </p:ext>
            </p:extLst>
          </p:nvPr>
        </p:nvGraphicFramePr>
        <p:xfrm>
          <a:off x="5930900" y="5701992"/>
          <a:ext cx="2451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3" name="Equation" r:id="rId27" imgW="2450880" imgH="749160" progId="Equation.DSMT4">
                  <p:embed/>
                </p:oleObj>
              </mc:Choice>
              <mc:Fallback>
                <p:oleObj name="Equation" r:id="rId27" imgW="245088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5701992"/>
                        <a:ext cx="2451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133296" y="45720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 for c: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62600" y="2074239"/>
            <a:ext cx="1384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39933"/>
                </a:solidFill>
                <a:latin typeface="Arial"/>
                <a:cs typeface="Arial"/>
              </a:rPr>
              <a:t>ε</a:t>
            </a:r>
            <a:r>
              <a:rPr lang="en-US" sz="2000" dirty="0" smtClean="0">
                <a:latin typeface="Arial"/>
                <a:cs typeface="Arial"/>
              </a:rPr>
              <a:t> is a constant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71293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1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1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5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246185" y="1141290"/>
            <a:ext cx="860620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altLang="zh-TW" sz="2400" dirty="0"/>
              <a:t>Understanding how chemical reactors work lies at the heart of almost every chemical processing </a:t>
            </a:r>
            <a:r>
              <a:rPr lang="en-GB" altLang="zh-TW" sz="2400" dirty="0" smtClean="0"/>
              <a:t>operation.</a:t>
            </a:r>
            <a:endParaRPr lang="en-GB" altLang="zh-TW" sz="2400" dirty="0"/>
          </a:p>
          <a:p>
            <a:pPr algn="just"/>
            <a:endParaRPr lang="en-GB" altLang="zh-TW" sz="2400" dirty="0"/>
          </a:p>
          <a:p>
            <a:pPr algn="just"/>
            <a:endParaRPr lang="en-GB" altLang="zh-TW" sz="2400" dirty="0"/>
          </a:p>
          <a:p>
            <a:pPr algn="just"/>
            <a:r>
              <a:rPr lang="en-GB" altLang="zh-TW" sz="2400" dirty="0"/>
              <a:t>  </a:t>
            </a:r>
          </a:p>
          <a:p>
            <a:pPr algn="just"/>
            <a:endParaRPr lang="en-GB" altLang="zh-TW" sz="2400" dirty="0" smtClean="0"/>
          </a:p>
          <a:p>
            <a:r>
              <a:rPr lang="en-GB" altLang="zh-TW" sz="2400" dirty="0" smtClean="0"/>
              <a:t>Design </a:t>
            </a:r>
            <a:r>
              <a:rPr lang="en-GB" altLang="zh-TW" sz="2400" dirty="0"/>
              <a:t>of the reactor is no routine matter, and many alternatives can be proposed for a process. Reactor design uses information, knowledge and experience from a variety of areas - thermodynamics, chemical kinetics, fluid mechanics, heat and mass transfer, and economics.  </a:t>
            </a:r>
          </a:p>
          <a:p>
            <a:pPr algn="just"/>
            <a:endParaRPr lang="en-GB" altLang="zh-TW" sz="2400" dirty="0"/>
          </a:p>
          <a:p>
            <a:pPr algn="just"/>
            <a:r>
              <a:rPr lang="en-GB" altLang="zh-TW" sz="2400" dirty="0"/>
              <a:t>CRE is the synthesis of all these factors with the aim of properly designing and understanding the chemical reactor.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306998" y="0"/>
            <a:ext cx="8530004" cy="1295400"/>
          </a:xfrm>
        </p:spPr>
        <p:txBody>
          <a:bodyPr/>
          <a:lstStyle/>
          <a:p>
            <a:r>
              <a:rPr lang="en-GB" altLang="zh-TW" sz="3200" b="1" dirty="0" smtClean="0">
                <a:solidFill>
                  <a:srgbClr val="7030A0"/>
                </a:solidFill>
              </a:rPr>
              <a:t>What is Chemical Reaction Engineering (CRE) 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00675" y="2362200"/>
            <a:ext cx="8942647" cy="553998"/>
            <a:chOff x="100675" y="2362200"/>
            <a:chExt cx="8942647" cy="553998"/>
          </a:xfrm>
        </p:grpSpPr>
        <p:sp>
          <p:nvSpPr>
            <p:cNvPr id="36872" name="Rectangle 18"/>
            <p:cNvSpPr>
              <a:spLocks noChangeArrowheads="1"/>
            </p:cNvSpPr>
            <p:nvPr/>
          </p:nvSpPr>
          <p:spPr bwMode="auto">
            <a:xfrm>
              <a:off x="3860158" y="2362200"/>
              <a:ext cx="1093910" cy="5539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Chemical process </a:t>
              </a:r>
              <a:endParaRPr lang="en-GB" altLang="zh-TW" sz="2400" dirty="0"/>
            </a:p>
          </p:txBody>
        </p:sp>
        <p:sp>
          <p:nvSpPr>
            <p:cNvPr id="36878" name="Rectangle 24"/>
            <p:cNvSpPr>
              <a:spLocks noChangeArrowheads="1"/>
            </p:cNvSpPr>
            <p:nvPr/>
          </p:nvSpPr>
          <p:spPr bwMode="auto">
            <a:xfrm>
              <a:off x="100675" y="2362200"/>
              <a:ext cx="948979" cy="5539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 Raw</a:t>
              </a:r>
            </a:p>
            <a:p>
              <a:pPr algn="ctr"/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 material </a:t>
              </a:r>
              <a:endParaRPr lang="en-GB" altLang="zh-TW" sz="2400" dirty="0"/>
            </a:p>
          </p:txBody>
        </p:sp>
        <p:sp>
          <p:nvSpPr>
            <p:cNvPr id="36886" name="Rectangle 32"/>
            <p:cNvSpPr>
              <a:spLocks noChangeArrowheads="1"/>
            </p:cNvSpPr>
            <p:nvPr/>
          </p:nvSpPr>
          <p:spPr bwMode="auto">
            <a:xfrm>
              <a:off x="1830008" y="2362200"/>
              <a:ext cx="1249796" cy="5539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Separation Process</a:t>
              </a:r>
              <a:endParaRPr lang="en-GB" altLang="zh-TW" sz="2400" dirty="0"/>
            </a:p>
          </p:txBody>
        </p:sp>
        <p:sp>
          <p:nvSpPr>
            <p:cNvPr id="36913" name="Rectangle 59"/>
            <p:cNvSpPr>
              <a:spLocks noChangeArrowheads="1"/>
            </p:cNvSpPr>
            <p:nvPr/>
          </p:nvSpPr>
          <p:spPr bwMode="auto">
            <a:xfrm>
              <a:off x="7683976" y="2362200"/>
              <a:ext cx="1359346" cy="5539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 Products</a:t>
              </a:r>
            </a:p>
            <a:p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 By-products </a:t>
              </a:r>
              <a:endParaRPr lang="en-GB" altLang="zh-TW" dirty="0"/>
            </a:p>
          </p:txBody>
        </p:sp>
        <p:sp>
          <p:nvSpPr>
            <p:cNvPr id="57" name="Rectangle 32"/>
            <p:cNvSpPr>
              <a:spLocks noChangeArrowheads="1"/>
            </p:cNvSpPr>
            <p:nvPr/>
          </p:nvSpPr>
          <p:spPr bwMode="auto">
            <a:xfrm>
              <a:off x="5734422" y="2362200"/>
              <a:ext cx="1169200" cy="5539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altLang="zh-TW" dirty="0" smtClean="0">
                  <a:solidFill>
                    <a:srgbClr val="000000"/>
                  </a:solidFill>
                  <a:latin typeface="Arial" charset="0"/>
                </a:rPr>
                <a:t>Separation Process</a:t>
              </a:r>
              <a:endParaRPr lang="en-GB" altLang="zh-TW" sz="2400" dirty="0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1150329" y="2639199"/>
              <a:ext cx="57900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3180479" y="2639199"/>
              <a:ext cx="57900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5054743" y="2639199"/>
              <a:ext cx="57900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7004297" y="2639199"/>
              <a:ext cx="57900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306998" y="0"/>
            <a:ext cx="8530004" cy="914400"/>
          </a:xfrm>
        </p:spPr>
        <p:txBody>
          <a:bodyPr/>
          <a:lstStyle/>
          <a:p>
            <a:r>
              <a:rPr lang="en-GB" altLang="zh-TW" sz="3200" b="1" dirty="0" smtClean="0">
                <a:solidFill>
                  <a:srgbClr val="7030A0"/>
                </a:solidFill>
              </a:rPr>
              <a:t>How do we design a chemical reactor?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684257" y="1067718"/>
            <a:ext cx="1775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Type &amp; size</a:t>
            </a:r>
            <a:endParaRPr lang="en-US" sz="2400" dirty="0"/>
          </a:p>
        </p:txBody>
      </p:sp>
      <p:sp>
        <p:nvSpPr>
          <p:cNvPr id="55" name="Down Arrow 54"/>
          <p:cNvSpPr/>
          <p:nvPr/>
        </p:nvSpPr>
        <p:spPr>
          <a:xfrm>
            <a:off x="4343400" y="1699716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26708" y="2479650"/>
            <a:ext cx="8490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Maximize the space-time yield of the desired product (productivity lb/hr/ft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533400" y="3733800"/>
            <a:ext cx="3113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Stoichiometry</a:t>
            </a:r>
          </a:p>
          <a:p>
            <a:pPr algn="ctr"/>
            <a:r>
              <a:rPr lang="en-US" sz="2400" dirty="0" smtClean="0"/>
              <a:t>Kinetics</a:t>
            </a:r>
          </a:p>
          <a:p>
            <a:pPr algn="ctr"/>
            <a:r>
              <a:rPr lang="en-US" sz="2400" dirty="0" smtClean="0"/>
              <a:t>Basic molar balances</a:t>
            </a:r>
          </a:p>
          <a:p>
            <a:pPr algn="ctr"/>
            <a:r>
              <a:rPr lang="en-US" sz="2400" dirty="0" smtClean="0"/>
              <a:t>Fluid dynamics</a:t>
            </a:r>
          </a:p>
        </p:txBody>
      </p:sp>
      <p:sp>
        <p:nvSpPr>
          <p:cNvPr id="58" name="Right Brace 57"/>
          <p:cNvSpPr/>
          <p:nvPr/>
        </p:nvSpPr>
        <p:spPr>
          <a:xfrm>
            <a:off x="3733800" y="3782690"/>
            <a:ext cx="229771" cy="1471881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rot="10800000" flipH="1">
            <a:off x="4039771" y="4518630"/>
            <a:ext cx="990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182771" y="4318575"/>
            <a:ext cx="2342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Reactor volume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1142215" y="5715000"/>
            <a:ext cx="6859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Use a lab-scale reactor to determine the kinetics!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Reactor Design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5900" y="193932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Reaction</a:t>
            </a:r>
          </a:p>
          <a:p>
            <a:pPr algn="ctr"/>
            <a:r>
              <a:rPr lang="en-US" sz="2400" dirty="0" smtClean="0"/>
              <a:t>Stoichiometry</a:t>
            </a:r>
          </a:p>
          <a:p>
            <a:pPr algn="ctr"/>
            <a:r>
              <a:rPr lang="en-US" sz="2400" dirty="0" smtClean="0"/>
              <a:t>Kinetics: elementary </a:t>
            </a:r>
            <a:r>
              <a:rPr lang="en-US" sz="2400" dirty="0" err="1" smtClean="0"/>
              <a:t>vs</a:t>
            </a:r>
            <a:r>
              <a:rPr lang="en-US" sz="2400" dirty="0" smtClean="0"/>
              <a:t> non-elementary</a:t>
            </a:r>
          </a:p>
          <a:p>
            <a:pPr algn="ctr"/>
            <a:r>
              <a:rPr lang="en-US" sz="2400" dirty="0" smtClean="0"/>
              <a:t>Single </a:t>
            </a:r>
            <a:r>
              <a:rPr lang="en-US" sz="2400" dirty="0" err="1" smtClean="0"/>
              <a:t>vs</a:t>
            </a:r>
            <a:r>
              <a:rPr lang="en-US" sz="2400" dirty="0" smtClean="0"/>
              <a:t> multiple reactions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85900" y="41529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Reactor</a:t>
            </a:r>
          </a:p>
          <a:p>
            <a:pPr algn="ctr"/>
            <a:r>
              <a:rPr lang="en-US" sz="2400" dirty="0" smtClean="0"/>
              <a:t>Isothermal </a:t>
            </a:r>
            <a:r>
              <a:rPr lang="en-US" sz="2400" dirty="0" err="1" smtClean="0"/>
              <a:t>vs</a:t>
            </a:r>
            <a:r>
              <a:rPr lang="en-US" sz="2400" dirty="0" smtClean="0"/>
              <a:t> non-isothermal</a:t>
            </a:r>
          </a:p>
          <a:p>
            <a:pPr algn="ctr"/>
            <a:r>
              <a:rPr lang="en-US" sz="2400" dirty="0" smtClean="0"/>
              <a:t>Ideal </a:t>
            </a:r>
            <a:r>
              <a:rPr lang="en-US" sz="2400" dirty="0" err="1" smtClean="0"/>
              <a:t>vs</a:t>
            </a:r>
            <a:r>
              <a:rPr lang="en-US" sz="2400" dirty="0" smtClean="0"/>
              <a:t> </a:t>
            </a:r>
            <a:r>
              <a:rPr lang="en-US" sz="2400" dirty="0" err="1" smtClean="0"/>
              <a:t>nonideal</a:t>
            </a:r>
            <a:endParaRPr lang="en-US" sz="2400" dirty="0" smtClean="0"/>
          </a:p>
          <a:p>
            <a:pPr algn="ctr"/>
            <a:r>
              <a:rPr lang="en-US" sz="2400" dirty="0" smtClean="0"/>
              <a:t>Steady-state </a:t>
            </a:r>
            <a:r>
              <a:rPr lang="en-US" sz="2400" dirty="0" err="1" smtClean="0"/>
              <a:t>vs</a:t>
            </a:r>
            <a:r>
              <a:rPr lang="en-US" sz="2400" dirty="0" smtClean="0"/>
              <a:t> </a:t>
            </a:r>
            <a:r>
              <a:rPr lang="en-US" sz="2400" dirty="0" err="1" smtClean="0"/>
              <a:t>nonsteady</a:t>
            </a:r>
            <a:r>
              <a:rPr lang="en-US" sz="2400" dirty="0" smtClean="0"/>
              <a:t>-state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What type of reactor(s) to use?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264069" y="2100263"/>
            <a:ext cx="2200275" cy="2547937"/>
            <a:chOff x="609600" y="1676400"/>
            <a:chExt cx="2200275" cy="2547937"/>
          </a:xfrm>
        </p:grpSpPr>
        <p:graphicFrame>
          <p:nvGraphicFramePr>
            <p:cNvPr id="17410" name="Object 1024"/>
            <p:cNvGraphicFramePr>
              <a:graphicFrameLocks noChangeAspect="1"/>
            </p:cNvGraphicFramePr>
            <p:nvPr/>
          </p:nvGraphicFramePr>
          <p:xfrm>
            <a:off x="762000" y="1828800"/>
            <a:ext cx="2047875" cy="2395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88" name="Photo Editor Photo" r:id="rId3" imgW="4172532" imgH="2895238" progId="">
                    <p:embed/>
                  </p:oleObj>
                </mc:Choice>
                <mc:Fallback>
                  <p:oleObj name="Photo Editor Photo" r:id="rId3" imgW="4172532" imgH="2895238" progId="">
                    <p:embed/>
                    <p:pic>
                      <p:nvPicPr>
                        <p:cNvPr id="0" name="Object 10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37254" t="12633" r="10957"/>
                        <a:stretch>
                          <a:fillRect/>
                        </a:stretch>
                      </p:blipFill>
                      <p:spPr bwMode="auto">
                        <a:xfrm>
                          <a:off x="762000" y="1828800"/>
                          <a:ext cx="2047875" cy="2395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609600" y="1676400"/>
              <a:ext cx="4572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16469" y="1566863"/>
            <a:ext cx="364202" cy="685800"/>
            <a:chOff x="762000" y="1143000"/>
            <a:chExt cx="364202" cy="685800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761206" y="1675606"/>
              <a:ext cx="304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762000" y="1143000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321469" y="3624263"/>
            <a:ext cx="810067" cy="369332"/>
            <a:chOff x="2819400" y="3200400"/>
            <a:chExt cx="810067" cy="369332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19400" y="3351212"/>
              <a:ext cx="304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124200" y="3200400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out</a:t>
              </a:r>
              <a:endParaRPr lang="en-US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711869" y="1795463"/>
            <a:ext cx="263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C</a:t>
            </a:r>
            <a:r>
              <a:rPr lang="en-US" sz="2000" dirty="0" smtClean="0"/>
              <a:t>ontinuously </a:t>
            </a:r>
            <a:r>
              <a:rPr lang="en-US" sz="2000" u="sng" dirty="0" smtClean="0"/>
              <a:t>S</a:t>
            </a:r>
            <a:r>
              <a:rPr lang="en-US" sz="2000" dirty="0" smtClean="0"/>
              <a:t>tirred</a:t>
            </a:r>
          </a:p>
          <a:p>
            <a:r>
              <a:rPr lang="en-US" sz="2000" u="sng" dirty="0" smtClean="0"/>
              <a:t>T</a:t>
            </a:r>
            <a:r>
              <a:rPr lang="en-US" sz="2000" dirty="0" smtClean="0"/>
              <a:t>ank </a:t>
            </a:r>
            <a:r>
              <a:rPr lang="en-US" sz="2000" u="sng" dirty="0" smtClean="0"/>
              <a:t>R</a:t>
            </a:r>
            <a:r>
              <a:rPr lang="en-US" sz="2000" dirty="0" smtClean="0"/>
              <a:t>eactor (CSTR)</a:t>
            </a:r>
            <a:endParaRPr lang="en-US" sz="2000" dirty="0"/>
          </a:p>
        </p:txBody>
      </p:sp>
      <p:pic>
        <p:nvPicPr>
          <p:cNvPr id="15" name="Picture 3" descr="batc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4121" y="1216805"/>
            <a:ext cx="2339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152400" y="6027003"/>
            <a:ext cx="31134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Well-mixed batch reactor</a:t>
            </a:r>
            <a:endParaRPr lang="en-US" sz="2000" dirty="0"/>
          </a:p>
        </p:txBody>
      </p:sp>
      <p:grpSp>
        <p:nvGrpSpPr>
          <p:cNvPr id="17" name="Group 3"/>
          <p:cNvGrpSpPr>
            <a:grpSpLocks/>
          </p:cNvGrpSpPr>
          <p:nvPr/>
        </p:nvGrpSpPr>
        <p:grpSpPr bwMode="auto">
          <a:xfrm>
            <a:off x="3886200" y="5105400"/>
            <a:ext cx="4402138" cy="708025"/>
            <a:chOff x="1765" y="1290"/>
            <a:chExt cx="2773" cy="446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2135" y="1290"/>
              <a:ext cx="1931" cy="446"/>
              <a:chOff x="1546" y="722"/>
              <a:chExt cx="3632" cy="646"/>
            </a:xfrm>
          </p:grpSpPr>
          <p:sp>
            <p:nvSpPr>
              <p:cNvPr id="22" name="AutoShape 5"/>
              <p:cNvSpPr>
                <a:spLocks noChangeArrowheads="1"/>
              </p:cNvSpPr>
              <p:nvPr/>
            </p:nvSpPr>
            <p:spPr bwMode="auto">
              <a:xfrm rot="-5396367">
                <a:off x="3039" y="-771"/>
                <a:ext cx="646" cy="3632"/>
              </a:xfrm>
              <a:prstGeom prst="can">
                <a:avLst>
                  <a:gd name="adj" fmla="val 3990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AutoShape 6"/>
              <p:cNvSpPr>
                <a:spLocks noChangeArrowheads="1"/>
              </p:cNvSpPr>
              <p:nvPr/>
            </p:nvSpPr>
            <p:spPr bwMode="auto">
              <a:xfrm>
                <a:off x="3192" y="722"/>
                <a:ext cx="408" cy="646"/>
              </a:xfrm>
              <a:prstGeom prst="flowChartMagneticDrum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" name="Line 7"/>
            <p:cNvSpPr>
              <a:spLocks noChangeShapeType="1"/>
            </p:cNvSpPr>
            <p:nvPr/>
          </p:nvSpPr>
          <p:spPr bwMode="auto">
            <a:xfrm>
              <a:off x="1765" y="1506"/>
              <a:ext cx="47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>
              <a:off x="3227" y="1506"/>
              <a:ext cx="28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4066" y="1506"/>
              <a:ext cx="47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618743" y="5867400"/>
            <a:ext cx="28488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Plug flow reactor (PFR)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What size reactor(s) to use?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2900" y="1531203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Answers to this questions are based on the desired conversion, selectivity and kinetics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76250" y="3316933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Reactor type &amp;</a:t>
            </a:r>
          </a:p>
          <a:p>
            <a:pPr algn="ctr"/>
            <a:r>
              <a:rPr lang="en-US" sz="2400" dirty="0" smtClean="0"/>
              <a:t> size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610350" y="3316933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Conversion</a:t>
            </a:r>
          </a:p>
          <a:p>
            <a:pPr algn="ctr"/>
            <a:r>
              <a:rPr lang="en-US" sz="2400" dirty="0" smtClean="0"/>
              <a:t>&amp;</a:t>
            </a:r>
          </a:p>
          <a:p>
            <a:pPr algn="ctr"/>
            <a:r>
              <a:rPr lang="en-US" sz="2400" dirty="0" smtClean="0"/>
              <a:t>selectivity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009900" y="3138606"/>
            <a:ext cx="3124200" cy="2195394"/>
            <a:chOff x="2957332" y="4186535"/>
            <a:chExt cx="3124200" cy="2195394"/>
          </a:xfrm>
        </p:grpSpPr>
        <p:sp>
          <p:nvSpPr>
            <p:cNvPr id="26" name="Left-Right Arrow 25"/>
            <p:cNvSpPr/>
            <p:nvPr/>
          </p:nvSpPr>
          <p:spPr>
            <a:xfrm>
              <a:off x="2957332" y="4429034"/>
              <a:ext cx="3124200" cy="981165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87689" y="4186535"/>
              <a:ext cx="12634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Kinetics</a:t>
              </a:r>
              <a:endParaRPr lang="en-US" sz="2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33800" y="5181600"/>
              <a:ext cx="157126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Material &amp;</a:t>
              </a:r>
            </a:p>
            <a:p>
              <a:pPr algn="ctr"/>
              <a:r>
                <a:rPr lang="en-US" sz="2400" dirty="0" smtClean="0"/>
                <a:t>energy</a:t>
              </a:r>
            </a:p>
            <a:p>
              <a:pPr algn="ctr"/>
              <a:r>
                <a:rPr lang="en-US" sz="2400" dirty="0" smtClean="0"/>
                <a:t>balances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rgbClr val="7030A0"/>
                </a:solidFill>
              </a:rPr>
              <a:t>Chemical Reaction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22385" y="1447800"/>
            <a:ext cx="8651631" cy="4648200"/>
          </a:xfrm>
        </p:spPr>
        <p:txBody>
          <a:bodyPr>
            <a:normAutofit/>
          </a:bodyPr>
          <a:lstStyle/>
          <a:p>
            <a:r>
              <a:rPr lang="en-GB" altLang="zh-TW" sz="2400" dirty="0" smtClean="0"/>
              <a:t>A detectable number of molecules have </a:t>
            </a:r>
            <a:r>
              <a:rPr lang="en-GB" altLang="zh-TW" sz="2400" i="1" dirty="0" smtClean="0"/>
              <a:t>lost their identity</a:t>
            </a:r>
            <a:r>
              <a:rPr lang="en-GB" altLang="zh-TW" sz="2400" dirty="0" smtClean="0"/>
              <a:t> and assumed a new form by a change in the kind or number of atoms in the compound and/or by a change in the atoms’ configuration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400" dirty="0" smtClean="0"/>
              <a:t>Decomposition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400" dirty="0" smtClean="0"/>
              <a:t>Combination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TW" sz="2400" dirty="0" err="1" smtClean="0"/>
              <a:t>Isomerization</a:t>
            </a:r>
            <a:endParaRPr lang="en-GB" altLang="zh-TW" sz="2400" dirty="0" smtClean="0"/>
          </a:p>
          <a:p>
            <a:r>
              <a:rPr lang="en-GB" altLang="zh-TW" sz="2400" dirty="0" smtClean="0"/>
              <a:t>Rate of reaction </a:t>
            </a:r>
          </a:p>
          <a:p>
            <a:pPr lvl="1"/>
            <a:r>
              <a:rPr lang="en-GB" altLang="zh-TW" sz="2400" dirty="0" smtClean="0"/>
              <a:t>How fast a number of moles of one chemical species are being consumed to form another chemical species</a:t>
            </a:r>
          </a:p>
          <a:p>
            <a:endParaRPr lang="en-GB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altLang="zh-TW" dirty="0" smtClean="0">
                <a:solidFill>
                  <a:srgbClr val="7030A0"/>
                </a:solidFill>
              </a:rPr>
              <a:t>Rate Law for </a:t>
            </a:r>
            <a:r>
              <a:rPr lang="en-GB" altLang="zh-TW" i="1" dirty="0" err="1" smtClean="0">
                <a:solidFill>
                  <a:srgbClr val="7030A0"/>
                </a:solidFill>
              </a:rPr>
              <a:t>r</a:t>
            </a:r>
            <a:r>
              <a:rPr lang="en-GB" altLang="zh-TW" i="1" baseline="-25000" dirty="0" err="1" smtClean="0">
                <a:solidFill>
                  <a:srgbClr val="7030A0"/>
                </a:solidFill>
              </a:rPr>
              <a:t>j</a:t>
            </a:r>
            <a:endParaRPr lang="en-GB" altLang="zh-TW" dirty="0" smtClean="0">
              <a:solidFill>
                <a:srgbClr val="7030A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914400"/>
          </a:xfrm>
        </p:spPr>
        <p:txBody>
          <a:bodyPr>
            <a:normAutofit/>
          </a:bodyPr>
          <a:lstStyle/>
          <a:p>
            <a:pPr marL="233363" indent="-233363">
              <a:lnSpc>
                <a:spcPct val="90000"/>
              </a:lnSpc>
            </a:pPr>
            <a:r>
              <a:rPr lang="en-GB" altLang="zh-TW" sz="2200" i="1" dirty="0" err="1" smtClean="0"/>
              <a:t>r</a:t>
            </a:r>
            <a:r>
              <a:rPr lang="en-GB" altLang="zh-TW" sz="2200" i="1" baseline="-25000" dirty="0" err="1" smtClean="0"/>
              <a:t>A</a:t>
            </a:r>
            <a:r>
              <a:rPr lang="en-GB" altLang="zh-TW" sz="2200" dirty="0" smtClean="0"/>
              <a:t>: the rate of </a:t>
            </a:r>
            <a:r>
              <a:rPr lang="en-GB" altLang="zh-TW" sz="2200" u="sng" dirty="0" smtClean="0"/>
              <a:t>formation</a:t>
            </a:r>
            <a:r>
              <a:rPr lang="en-GB" altLang="zh-TW" sz="2200" dirty="0" smtClean="0"/>
              <a:t> of species A per unit volume [e.g., </a:t>
            </a:r>
            <a:r>
              <a:rPr lang="en-GB" altLang="zh-TW" sz="2200" dirty="0" err="1" smtClean="0"/>
              <a:t>mol</a:t>
            </a:r>
            <a:r>
              <a:rPr lang="en-GB" altLang="zh-TW" sz="2200" dirty="0" smtClean="0"/>
              <a:t>/m</a:t>
            </a:r>
            <a:r>
              <a:rPr lang="en-GB" altLang="zh-TW" sz="2200" baseline="30000" dirty="0" smtClean="0"/>
              <a:t>3•</a:t>
            </a:r>
            <a:r>
              <a:rPr lang="en-GB" altLang="zh-TW" sz="2200" dirty="0" smtClean="0">
                <a:latin typeface="Arial"/>
                <a:cs typeface="Arial"/>
              </a:rPr>
              <a:t>s</a:t>
            </a:r>
            <a:r>
              <a:rPr lang="en-GB" altLang="zh-TW" sz="2200" dirty="0" smtClean="0"/>
              <a:t>] </a:t>
            </a:r>
          </a:p>
          <a:p>
            <a:pPr marL="233363" indent="-233363">
              <a:lnSpc>
                <a:spcPct val="90000"/>
              </a:lnSpc>
            </a:pPr>
            <a:r>
              <a:rPr lang="en-GB" altLang="zh-TW" sz="2200" i="1" dirty="0" smtClean="0"/>
              <a:t>-</a:t>
            </a:r>
            <a:r>
              <a:rPr lang="en-GB" altLang="zh-TW" sz="2200" i="1" dirty="0" err="1" smtClean="0"/>
              <a:t>r</a:t>
            </a:r>
            <a:r>
              <a:rPr lang="en-GB" altLang="zh-TW" sz="2200" i="1" baseline="-25000" dirty="0" err="1" smtClean="0"/>
              <a:t>A</a:t>
            </a:r>
            <a:r>
              <a:rPr lang="en-GB" altLang="zh-TW" sz="2200" dirty="0" smtClean="0"/>
              <a:t>: the rate of a </a:t>
            </a:r>
            <a:r>
              <a:rPr lang="en-GB" altLang="zh-TW" sz="2200" u="sng" dirty="0" smtClean="0"/>
              <a:t>consumption</a:t>
            </a:r>
            <a:r>
              <a:rPr lang="en-GB" altLang="zh-TW" sz="2200" dirty="0" smtClean="0"/>
              <a:t> of species A per unit volume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4191000"/>
            <a:ext cx="64008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GB" altLang="zh-TW" sz="2400" i="1" dirty="0" err="1" smtClean="0"/>
              <a:t>r</a:t>
            </a:r>
            <a:r>
              <a:rPr lang="en-GB" altLang="zh-TW" sz="2400" i="1" baseline="-25000" dirty="0" err="1" smtClean="0"/>
              <a:t>j</a:t>
            </a:r>
            <a:r>
              <a:rPr lang="en-GB" altLang="zh-TW" sz="2400" dirty="0" smtClean="0"/>
              <a:t> depends on concentration and temperature: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817017"/>
              </p:ext>
            </p:extLst>
          </p:nvPr>
        </p:nvGraphicFramePr>
        <p:xfrm>
          <a:off x="2520950" y="1919288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58" name="Equation" r:id="rId3" imgW="2222280" imgH="304560" progId="Equation.DSMT4">
                  <p:embed/>
                </p:oleObj>
              </mc:Choice>
              <mc:Fallback>
                <p:oleObj name="Equation" r:id="rId3" imgW="222228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1919288"/>
                        <a:ext cx="2222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898809"/>
              </p:ext>
            </p:extLst>
          </p:nvPr>
        </p:nvGraphicFramePr>
        <p:xfrm>
          <a:off x="4876800" y="1905000"/>
          <a:ext cx="173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59" name="Equation" r:id="rId5" imgW="1739880" imgH="317160" progId="Equation.3">
                  <p:embed/>
                </p:oleObj>
              </mc:Choice>
              <mc:Fallback>
                <p:oleObj name="Equation" r:id="rId5" imgW="1739880" imgH="317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05000"/>
                        <a:ext cx="173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66383" y="2289925"/>
            <a:ext cx="5211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in A,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in B,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order overall</a:t>
            </a:r>
            <a:endParaRPr lang="en-US" sz="2000" dirty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207783"/>
              </p:ext>
            </p:extLst>
          </p:nvPr>
        </p:nvGraphicFramePr>
        <p:xfrm>
          <a:off x="2667000" y="2743200"/>
          <a:ext cx="1536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0" name="Equation" r:id="rId7" imgW="1536480" imgH="406080" progId="Equation.3">
                  <p:embed/>
                </p:oleObj>
              </mc:Choice>
              <mc:Fallback>
                <p:oleObj name="Equation" r:id="rId7" imgW="1536480" imgH="406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743200"/>
                        <a:ext cx="1536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14800" y="277235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order in A</a:t>
            </a:r>
            <a:endParaRPr lang="en-US" sz="2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37152"/>
              </p:ext>
            </p:extLst>
          </p:nvPr>
        </p:nvGraphicFramePr>
        <p:xfrm>
          <a:off x="838200" y="3289300"/>
          <a:ext cx="1714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1" name="Equation" r:id="rId9" imgW="1714320" imgH="672840" progId="Equation.3">
                  <p:embed/>
                </p:oleObj>
              </mc:Choice>
              <mc:Fallback>
                <p:oleObj name="Equation" r:id="rId9" imgW="1714320" imgH="6728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89300"/>
                        <a:ext cx="1714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41600" y="3425795"/>
            <a:ext cx="589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Michaelis-Menton</a:t>
            </a:r>
            <a:r>
              <a:rPr lang="en-US" sz="2000" dirty="0" smtClean="0"/>
              <a:t>: common in enzymatic reactions</a:t>
            </a:r>
            <a:endParaRPr lang="en-US" sz="2000" dirty="0"/>
          </a:p>
        </p:txBody>
      </p:sp>
      <p:graphicFrame>
        <p:nvGraphicFramePr>
          <p:cNvPr id="194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01747"/>
              </p:ext>
            </p:extLst>
          </p:nvPr>
        </p:nvGraphicFramePr>
        <p:xfrm>
          <a:off x="1050925" y="4779963"/>
          <a:ext cx="7045325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2" name="Equation" r:id="rId11" imgW="7010280" imgH="1473120" progId="Equation.DSMT4">
                  <p:embed/>
                </p:oleObj>
              </mc:Choice>
              <mc:Fallback>
                <p:oleObj name="Equation" r:id="rId11" imgW="7010280" imgH="14731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4779963"/>
                        <a:ext cx="7045325" cy="1481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334000" y="4581442"/>
            <a:ext cx="2286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01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401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950656" y="144959"/>
            <a:ext cx="72426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Basic Molar Balance (BMB)</a:t>
            </a:r>
            <a:endParaRPr lang="en-US" sz="4400" dirty="0">
              <a:solidFill>
                <a:srgbClr val="7030A0"/>
              </a:solidFill>
            </a:endParaRPr>
          </a:p>
        </p:txBody>
      </p:sp>
      <p:graphicFrame>
        <p:nvGraphicFramePr>
          <p:cNvPr id="819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087373"/>
              </p:ext>
            </p:extLst>
          </p:nvPr>
        </p:nvGraphicFramePr>
        <p:xfrm>
          <a:off x="633268" y="4580156"/>
          <a:ext cx="7694613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6" name="Equation" r:id="rId3" imgW="7391160" imgH="1396800" progId="Equation.3">
                  <p:embed/>
                </p:oleObj>
              </mc:Choice>
              <mc:Fallback>
                <p:oleObj name="Equation" r:id="rId3" imgW="7391160" imgH="1396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68" y="4580156"/>
                        <a:ext cx="7694613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39271" y="2327910"/>
            <a:ext cx="8599929" cy="1323440"/>
            <a:chOff x="544920" y="2711588"/>
            <a:chExt cx="8599032" cy="1323001"/>
          </a:xfrm>
        </p:grpSpPr>
        <p:sp>
          <p:nvSpPr>
            <p:cNvPr id="8199" name="TextBox 8"/>
            <p:cNvSpPr txBox="1">
              <a:spLocks noChangeArrowheads="1"/>
            </p:cNvSpPr>
            <p:nvPr/>
          </p:nvSpPr>
          <p:spPr bwMode="auto">
            <a:xfrm>
              <a:off x="544920" y="2711588"/>
              <a:ext cx="1324372" cy="13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flow of j into syste</a:t>
              </a:r>
              <a:r>
                <a:rPr lang="en-US" sz="2000" dirty="0">
                  <a:solidFill>
                    <a:srgbClr val="363FFA"/>
                  </a:solidFill>
                </a:rPr>
                <a:t>m</a:t>
              </a:r>
            </a:p>
          </p:txBody>
        </p:sp>
        <p:sp>
          <p:nvSpPr>
            <p:cNvPr id="8200" name="TextBox 9"/>
            <p:cNvSpPr txBox="1">
              <a:spLocks noChangeArrowheads="1"/>
            </p:cNvSpPr>
            <p:nvPr/>
          </p:nvSpPr>
          <p:spPr bwMode="auto">
            <a:xfrm>
              <a:off x="1687801" y="3142256"/>
              <a:ext cx="2872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8201" name="TextBox 10"/>
            <p:cNvSpPr txBox="1">
              <a:spLocks noChangeArrowheads="1"/>
            </p:cNvSpPr>
            <p:nvPr/>
          </p:nvSpPr>
          <p:spPr bwMode="auto">
            <a:xfrm>
              <a:off x="2030187" y="2711588"/>
              <a:ext cx="1105263" cy="13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flow of j out of syste</a:t>
              </a:r>
              <a:r>
                <a:rPr lang="en-US" sz="2000" dirty="0">
                  <a:solidFill>
                    <a:srgbClr val="363FFA"/>
                  </a:solidFill>
                </a:rPr>
                <a:t>m</a:t>
              </a:r>
            </a:p>
          </p:txBody>
        </p:sp>
        <p:sp>
          <p:nvSpPr>
            <p:cNvPr id="8202" name="TextBox 11"/>
            <p:cNvSpPr txBox="1">
              <a:spLocks noChangeArrowheads="1"/>
            </p:cNvSpPr>
            <p:nvPr/>
          </p:nvSpPr>
          <p:spPr bwMode="auto">
            <a:xfrm>
              <a:off x="2986241" y="3142256"/>
              <a:ext cx="3642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8203" name="TextBox 12"/>
            <p:cNvSpPr txBox="1">
              <a:spLocks noChangeArrowheads="1"/>
            </p:cNvSpPr>
            <p:nvPr/>
          </p:nvSpPr>
          <p:spPr bwMode="auto">
            <a:xfrm>
              <a:off x="3287262" y="2711589"/>
              <a:ext cx="1829181" cy="13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generation of j by chemical </a:t>
              </a:r>
              <a:r>
                <a:rPr lang="en-US" sz="2000" dirty="0" err="1" smtClean="0">
                  <a:solidFill>
                    <a:srgbClr val="363FFA"/>
                  </a:solidFill>
                </a:rPr>
                <a:t>rxn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8204" name="TextBox 13"/>
            <p:cNvSpPr txBox="1">
              <a:spLocks noChangeArrowheads="1"/>
            </p:cNvSpPr>
            <p:nvPr/>
          </p:nvSpPr>
          <p:spPr bwMode="auto">
            <a:xfrm>
              <a:off x="5110273" y="3142255"/>
              <a:ext cx="2872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8205" name="TextBox 14"/>
            <p:cNvSpPr txBox="1">
              <a:spLocks noChangeArrowheads="1"/>
            </p:cNvSpPr>
            <p:nvPr/>
          </p:nvSpPr>
          <p:spPr bwMode="auto">
            <a:xfrm>
              <a:off x="5334349" y="2865425"/>
              <a:ext cx="1839279" cy="1015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Rate of decomposition of j 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8206" name="TextBox 15"/>
            <p:cNvSpPr txBox="1">
              <a:spLocks noChangeArrowheads="1"/>
            </p:cNvSpPr>
            <p:nvPr/>
          </p:nvSpPr>
          <p:spPr bwMode="auto">
            <a:xfrm>
              <a:off x="7086767" y="3142255"/>
              <a:ext cx="3642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8207" name="TextBox 16"/>
            <p:cNvSpPr txBox="1">
              <a:spLocks noChangeArrowheads="1"/>
            </p:cNvSpPr>
            <p:nvPr/>
          </p:nvSpPr>
          <p:spPr bwMode="auto">
            <a:xfrm>
              <a:off x="7315152" y="3019262"/>
              <a:ext cx="1828800" cy="707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>
                  <a:solidFill>
                    <a:srgbClr val="363FFA"/>
                  </a:solidFill>
                </a:rPr>
                <a:t>R</a:t>
              </a:r>
              <a:r>
                <a:rPr lang="en-US" sz="2000" dirty="0" smtClean="0">
                  <a:solidFill>
                    <a:srgbClr val="363FFA"/>
                  </a:solidFill>
                </a:rPr>
                <a:t>ate of</a:t>
              </a:r>
            </a:p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16" name="Left Brace 15"/>
          <p:cNvSpPr/>
          <p:nvPr/>
        </p:nvSpPr>
        <p:spPr>
          <a:xfrm rot="16200000">
            <a:off x="4762500" y="2190575"/>
            <a:ext cx="152400" cy="31242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333558" y="385191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882804" y="39624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N</a:t>
            </a:r>
            <a:r>
              <a:rPr lang="en-US" baseline="-25000" dirty="0" err="1" smtClean="0"/>
              <a:t>j</a:t>
            </a:r>
            <a:r>
              <a:rPr lang="en-US" dirty="0" smtClean="0"/>
              <a:t>: moles j in system at time t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852488" y="990600"/>
            <a:ext cx="7439025" cy="1283732"/>
            <a:chOff x="555625" y="1143000"/>
            <a:chExt cx="7439025" cy="1283732"/>
          </a:xfrm>
        </p:grpSpPr>
        <p:sp>
          <p:nvSpPr>
            <p:cNvPr id="19" name="Rectangle 38"/>
            <p:cNvSpPr>
              <a:spLocks noChangeArrowheads="1"/>
            </p:cNvSpPr>
            <p:nvPr/>
          </p:nvSpPr>
          <p:spPr bwMode="auto">
            <a:xfrm>
              <a:off x="3200400" y="1149020"/>
              <a:ext cx="2146300" cy="914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39"/>
            <p:cNvSpPr>
              <a:spLocks noChangeShapeType="1"/>
            </p:cNvSpPr>
            <p:nvPr/>
          </p:nvSpPr>
          <p:spPr bwMode="auto">
            <a:xfrm>
              <a:off x="555625" y="1601788"/>
              <a:ext cx="2644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40"/>
            <p:cNvSpPr>
              <a:spLocks noChangeShapeType="1"/>
            </p:cNvSpPr>
            <p:nvPr/>
          </p:nvSpPr>
          <p:spPr bwMode="auto">
            <a:xfrm>
              <a:off x="5349875" y="1601788"/>
              <a:ext cx="2644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41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17970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TW" dirty="0"/>
                <a:t>System volume</a:t>
              </a:r>
            </a:p>
          </p:txBody>
        </p:sp>
        <p:sp>
          <p:nvSpPr>
            <p:cNvPr id="23" name="Text Box 42"/>
            <p:cNvSpPr txBox="1">
              <a:spLocks noChangeArrowheads="1"/>
            </p:cNvSpPr>
            <p:nvPr/>
          </p:nvSpPr>
          <p:spPr bwMode="auto">
            <a:xfrm>
              <a:off x="1374775" y="1143000"/>
              <a:ext cx="5127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/>
                <a:t>F</a:t>
              </a:r>
              <a:r>
                <a:rPr lang="en-US" altLang="zh-TW" baseline="-25000" dirty="0"/>
                <a:t>j0</a:t>
              </a:r>
            </a:p>
          </p:txBody>
        </p:sp>
        <p:sp>
          <p:nvSpPr>
            <p:cNvPr id="24" name="Text Box 43"/>
            <p:cNvSpPr txBox="1">
              <a:spLocks noChangeArrowheads="1"/>
            </p:cNvSpPr>
            <p:nvPr/>
          </p:nvSpPr>
          <p:spPr bwMode="auto">
            <a:xfrm>
              <a:off x="6292850" y="1143000"/>
              <a:ext cx="4111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err="1"/>
                <a:t>F</a:t>
              </a:r>
              <a:r>
                <a:rPr lang="en-US" altLang="zh-TW" baseline="-25000" dirty="0" err="1"/>
                <a:t>j</a:t>
              </a:r>
              <a:endParaRPr lang="en-US" altLang="zh-TW" baseline="-25000" dirty="0"/>
            </a:p>
          </p:txBody>
        </p:sp>
        <p:sp>
          <p:nvSpPr>
            <p:cNvPr id="25" name="Text Box 44"/>
            <p:cNvSpPr txBox="1">
              <a:spLocks noChangeArrowheads="1"/>
            </p:cNvSpPr>
            <p:nvPr/>
          </p:nvSpPr>
          <p:spPr bwMode="auto">
            <a:xfrm>
              <a:off x="4024313" y="1371600"/>
              <a:ext cx="4619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err="1"/>
                <a:t>G</a:t>
              </a:r>
              <a:r>
                <a:rPr lang="en-US" altLang="zh-TW" baseline="-25000" dirty="0" err="1"/>
                <a:t>j</a:t>
              </a:r>
              <a:endParaRPr lang="en-US" altLang="zh-TW" baseline="-25000" dirty="0"/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685800" y="3266259"/>
            <a:ext cx="21572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956118" y="3266259"/>
            <a:ext cx="36576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078480" y="2987040"/>
            <a:ext cx="11887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20640" y="3135630"/>
            <a:ext cx="16459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208520" y="3288030"/>
            <a:ext cx="146304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17"/>
          <p:cNvGrpSpPr>
            <a:grpSpLocks/>
          </p:cNvGrpSpPr>
          <p:nvPr/>
        </p:nvGrpSpPr>
        <p:grpSpPr bwMode="auto">
          <a:xfrm>
            <a:off x="239271" y="6096000"/>
            <a:ext cx="8599929" cy="511631"/>
            <a:chOff x="544920" y="3092460"/>
            <a:chExt cx="8599032" cy="511461"/>
          </a:xfrm>
        </p:grpSpPr>
        <p:sp>
          <p:nvSpPr>
            <p:cNvPr id="33" name="TextBox 8"/>
            <p:cNvSpPr txBox="1">
              <a:spLocks noChangeArrowheads="1"/>
            </p:cNvSpPr>
            <p:nvPr/>
          </p:nvSpPr>
          <p:spPr bwMode="auto">
            <a:xfrm>
              <a:off x="544920" y="3122932"/>
              <a:ext cx="1324372" cy="399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34" name="TextBox 9"/>
            <p:cNvSpPr txBox="1">
              <a:spLocks noChangeArrowheads="1"/>
            </p:cNvSpPr>
            <p:nvPr/>
          </p:nvSpPr>
          <p:spPr bwMode="auto">
            <a:xfrm>
              <a:off x="1687801" y="3142256"/>
              <a:ext cx="2872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35" name="TextBox 10"/>
            <p:cNvSpPr txBox="1">
              <a:spLocks noChangeArrowheads="1"/>
            </p:cNvSpPr>
            <p:nvPr/>
          </p:nvSpPr>
          <p:spPr bwMode="auto">
            <a:xfrm>
              <a:off x="2030187" y="3096210"/>
              <a:ext cx="1105263" cy="399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36" name="TextBox 11"/>
            <p:cNvSpPr txBox="1">
              <a:spLocks noChangeArrowheads="1"/>
            </p:cNvSpPr>
            <p:nvPr/>
          </p:nvSpPr>
          <p:spPr bwMode="auto">
            <a:xfrm>
              <a:off x="3581932" y="3142256"/>
              <a:ext cx="3642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37" name="TextBox 12"/>
            <p:cNvSpPr txBox="1">
              <a:spLocks noChangeArrowheads="1"/>
            </p:cNvSpPr>
            <p:nvPr/>
          </p:nvSpPr>
          <p:spPr bwMode="auto">
            <a:xfrm>
              <a:off x="4495665" y="3092461"/>
              <a:ext cx="1829181" cy="399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40" name="TextBox 15"/>
            <p:cNvSpPr txBox="1">
              <a:spLocks noChangeArrowheads="1"/>
            </p:cNvSpPr>
            <p:nvPr/>
          </p:nvSpPr>
          <p:spPr bwMode="auto">
            <a:xfrm>
              <a:off x="7086767" y="3142255"/>
              <a:ext cx="3642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41" name="TextBox 16"/>
            <p:cNvSpPr txBox="1">
              <a:spLocks noChangeArrowheads="1"/>
            </p:cNvSpPr>
            <p:nvPr/>
          </p:nvSpPr>
          <p:spPr bwMode="auto">
            <a:xfrm>
              <a:off x="7315152" y="3092460"/>
              <a:ext cx="1828800" cy="399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</p:bldLst>
  </p:timing>
</p:sld>
</file>

<file path=ppt/theme/theme1.xml><?xml version="1.0" encoding="utf-8"?>
<a:theme xmlns:a="http://schemas.openxmlformats.org/drawingml/2006/main" name="lecture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slide template</Template>
  <TotalTime>1867</TotalTime>
  <Words>671</Words>
  <Application>Microsoft Office PowerPoint</Application>
  <PresentationFormat>On-screen Show (4:3)</PresentationFormat>
  <Paragraphs>156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Cordia New</vt:lpstr>
      <vt:lpstr>Symbol</vt:lpstr>
      <vt:lpstr>lecture slide template</vt:lpstr>
      <vt:lpstr>Photo Editor Photo</vt:lpstr>
      <vt:lpstr>Equation</vt:lpstr>
      <vt:lpstr>CHBE 424:  Chemical Reaction Engineering</vt:lpstr>
      <vt:lpstr>What is Chemical Reaction Engineering (CRE) ?</vt:lpstr>
      <vt:lpstr>How do we design a chemical reactor?</vt:lpstr>
      <vt:lpstr>Reactor Design</vt:lpstr>
      <vt:lpstr>What type of reactor(s) to use?</vt:lpstr>
      <vt:lpstr>What size reactor(s) to use?</vt:lpstr>
      <vt:lpstr>Chemical Reaction</vt:lpstr>
      <vt:lpstr>Rate Law for rj</vt:lpstr>
      <vt:lpstr>PowerPoint Presentation</vt:lpstr>
      <vt:lpstr>PowerPoint Presentation</vt:lpstr>
      <vt:lpstr>Non-Uniform Generation</vt:lpstr>
      <vt:lpstr>Basic Molar Balance Equations</vt:lpstr>
      <vt:lpstr>Review of Frequently Encountered Math Concepts</vt:lpstr>
      <vt:lpstr>Basic Math Review</vt:lpstr>
      <vt:lpstr>Review of Basic Integration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178</cp:revision>
  <cp:lastPrinted>2014-01-22T16:30:28Z</cp:lastPrinted>
  <dcterms:created xsi:type="dcterms:W3CDTF">2009-01-21T00:35:50Z</dcterms:created>
  <dcterms:modified xsi:type="dcterms:W3CDTF">2015-08-23T20:45:04Z</dcterms:modified>
</cp:coreProperties>
</file>